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7.xml" ContentType="application/vnd.openxmlformats-officedocument.presentationml.tags+xml"/>
  <Override PartName="/ppt/notesSlides/notesSlide3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7" r:id="rId2"/>
    <p:sldId id="396" r:id="rId3"/>
    <p:sldId id="295" r:id="rId4"/>
    <p:sldId id="435" r:id="rId5"/>
    <p:sldId id="462" r:id="rId6"/>
    <p:sldId id="436" r:id="rId7"/>
    <p:sldId id="459" r:id="rId8"/>
    <p:sldId id="463" r:id="rId9"/>
    <p:sldId id="460" r:id="rId10"/>
    <p:sldId id="461" r:id="rId11"/>
    <p:sldId id="437" r:id="rId12"/>
    <p:sldId id="464" r:id="rId13"/>
    <p:sldId id="438" r:id="rId14"/>
    <p:sldId id="439" r:id="rId15"/>
    <p:sldId id="440" r:id="rId16"/>
    <p:sldId id="453" r:id="rId17"/>
    <p:sldId id="465" r:id="rId18"/>
    <p:sldId id="454" r:id="rId19"/>
    <p:sldId id="466" r:id="rId20"/>
    <p:sldId id="443" r:id="rId21"/>
    <p:sldId id="446" r:id="rId22"/>
    <p:sldId id="467" r:id="rId23"/>
    <p:sldId id="468" r:id="rId24"/>
    <p:sldId id="447" r:id="rId25"/>
    <p:sldId id="470" r:id="rId26"/>
    <p:sldId id="469" r:id="rId27"/>
    <p:sldId id="444" r:id="rId28"/>
    <p:sldId id="471" r:id="rId29"/>
    <p:sldId id="445" r:id="rId30"/>
    <p:sldId id="472" r:id="rId31"/>
    <p:sldId id="448" r:id="rId32"/>
    <p:sldId id="456" r:id="rId33"/>
    <p:sldId id="457" r:id="rId34"/>
    <p:sldId id="449" r:id="rId35"/>
    <p:sldId id="458" r:id="rId36"/>
    <p:sldId id="474" r:id="rId37"/>
    <p:sldId id="473" r:id="rId38"/>
    <p:sldId id="451" r:id="rId39"/>
    <p:sldId id="476" r:id="rId40"/>
    <p:sldId id="475" r:id="rId41"/>
    <p:sldId id="45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p:cViewPr varScale="1">
        <p:scale>
          <a:sx n="88" d="100"/>
          <a:sy n="88" d="100"/>
        </p:scale>
        <p:origin x="184" y="856"/>
      </p:cViewPr>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Sheet1!$A$3</c:f>
              <c:strCache>
                <c:ptCount val="1"/>
                <c:pt idx="0">
                  <c:v>Shockwave</c:v>
                </c:pt>
              </c:strCache>
            </c:strRef>
          </c:tx>
          <c:spPr>
            <a:solidFill>
              <a:schemeClr val="accent1"/>
            </a:solidFill>
            <a:ln>
              <a:noFill/>
            </a:ln>
            <a:effectLst/>
          </c:spPr>
          <c:invertIfNegative val="0"/>
          <c:cat>
            <c:strRef>
              <c:f>Sheet1!$B$2</c:f>
              <c:strCache>
                <c:ptCount val="1"/>
                <c:pt idx="0">
                  <c:v>Makespan</c:v>
                </c:pt>
              </c:strCache>
            </c:strRef>
          </c:cat>
          <c:val>
            <c:numRef>
              <c:f>Sheet1!$B$3</c:f>
              <c:numCache>
                <c:formatCode>General</c:formatCode>
                <c:ptCount val="1"/>
                <c:pt idx="0">
                  <c:v>25265</c:v>
                </c:pt>
              </c:numCache>
            </c:numRef>
          </c:val>
          <c:extLst>
            <c:ext xmlns:c16="http://schemas.microsoft.com/office/drawing/2014/chart" uri="{C3380CC4-5D6E-409C-BE32-E72D297353CC}">
              <c16:uniqueId val="{00000000-3A35-9B4F-AB14-95564B8AEB07}"/>
            </c:ext>
          </c:extLst>
        </c:ser>
        <c:ser>
          <c:idx val="1"/>
          <c:order val="1"/>
          <c:tx>
            <c:strRef>
              <c:f>Sheet1!$A$4</c:f>
              <c:strCache>
                <c:ptCount val="1"/>
                <c:pt idx="0">
                  <c:v>AlloX</c:v>
                </c:pt>
              </c:strCache>
            </c:strRef>
          </c:tx>
          <c:spPr>
            <a:solidFill>
              <a:schemeClr val="accent3"/>
            </a:solidFill>
            <a:ln>
              <a:noFill/>
            </a:ln>
            <a:effectLst/>
          </c:spPr>
          <c:invertIfNegative val="0"/>
          <c:cat>
            <c:strRef>
              <c:f>Sheet1!$B$2</c:f>
              <c:strCache>
                <c:ptCount val="1"/>
                <c:pt idx="0">
                  <c:v>Makespan</c:v>
                </c:pt>
              </c:strCache>
            </c:strRef>
          </c:cat>
          <c:val>
            <c:numRef>
              <c:f>Sheet1!$B$4</c:f>
              <c:numCache>
                <c:formatCode>General</c:formatCode>
                <c:ptCount val="1"/>
                <c:pt idx="0">
                  <c:v>31971</c:v>
                </c:pt>
              </c:numCache>
            </c:numRef>
          </c:val>
          <c:extLst>
            <c:ext xmlns:c16="http://schemas.microsoft.com/office/drawing/2014/chart" uri="{C3380CC4-5D6E-409C-BE32-E72D297353CC}">
              <c16:uniqueId val="{00000001-3A35-9B4F-AB14-95564B8AEB07}"/>
            </c:ext>
          </c:extLst>
        </c:ser>
        <c:ser>
          <c:idx val="2"/>
          <c:order val="2"/>
          <c:tx>
            <c:strRef>
              <c:f>Sheet1!$A$5</c:f>
              <c:strCache>
                <c:ptCount val="1"/>
                <c:pt idx="0">
                  <c:v>Themis</c:v>
                </c:pt>
              </c:strCache>
            </c:strRef>
          </c:tx>
          <c:spPr>
            <a:solidFill>
              <a:schemeClr val="accent5"/>
            </a:solidFill>
            <a:ln>
              <a:noFill/>
            </a:ln>
            <a:effectLst/>
          </c:spPr>
          <c:invertIfNegative val="0"/>
          <c:cat>
            <c:strRef>
              <c:f>Sheet1!$B$2</c:f>
              <c:strCache>
                <c:ptCount val="1"/>
                <c:pt idx="0">
                  <c:v>Makespan</c:v>
                </c:pt>
              </c:strCache>
            </c:strRef>
          </c:cat>
          <c:val>
            <c:numRef>
              <c:f>Sheet1!$B$5</c:f>
              <c:numCache>
                <c:formatCode>General</c:formatCode>
                <c:ptCount val="1"/>
                <c:pt idx="0">
                  <c:v>31441</c:v>
                </c:pt>
              </c:numCache>
            </c:numRef>
          </c:val>
          <c:extLst>
            <c:ext xmlns:c16="http://schemas.microsoft.com/office/drawing/2014/chart" uri="{C3380CC4-5D6E-409C-BE32-E72D297353CC}">
              <c16:uniqueId val="{00000002-3A35-9B4F-AB14-95564B8AEB07}"/>
            </c:ext>
          </c:extLst>
        </c:ser>
        <c:ser>
          <c:idx val="3"/>
          <c:order val="3"/>
          <c:tx>
            <c:strRef>
              <c:f>Sheet1!$A$6</c:f>
              <c:strCache>
                <c:ptCount val="1"/>
                <c:pt idx="0">
                  <c:v>Gavel</c:v>
                </c:pt>
              </c:strCache>
            </c:strRef>
          </c:tx>
          <c:spPr>
            <a:solidFill>
              <a:schemeClr val="accent1">
                <a:lumMod val="60000"/>
              </a:schemeClr>
            </a:solidFill>
            <a:ln>
              <a:noFill/>
            </a:ln>
            <a:effectLst/>
          </c:spPr>
          <c:invertIfNegative val="0"/>
          <c:cat>
            <c:strRef>
              <c:f>Sheet1!$B$2</c:f>
              <c:strCache>
                <c:ptCount val="1"/>
                <c:pt idx="0">
                  <c:v>Makespan</c:v>
                </c:pt>
              </c:strCache>
            </c:strRef>
          </c:cat>
          <c:val>
            <c:numRef>
              <c:f>Sheet1!$B$6</c:f>
              <c:numCache>
                <c:formatCode>General</c:formatCode>
                <c:ptCount val="1"/>
                <c:pt idx="0">
                  <c:v>34619</c:v>
                </c:pt>
              </c:numCache>
            </c:numRef>
          </c:val>
          <c:extLst>
            <c:ext xmlns:c16="http://schemas.microsoft.com/office/drawing/2014/chart" uri="{C3380CC4-5D6E-409C-BE32-E72D297353CC}">
              <c16:uniqueId val="{00000003-3A35-9B4F-AB14-95564B8AEB07}"/>
            </c:ext>
          </c:extLst>
        </c:ser>
        <c:dLbls>
          <c:showLegendKey val="0"/>
          <c:showVal val="0"/>
          <c:showCatName val="0"/>
          <c:showSerName val="0"/>
          <c:showPercent val="0"/>
          <c:showBubbleSize val="0"/>
        </c:dLbls>
        <c:gapWidth val="182"/>
        <c:axId val="245784975"/>
        <c:axId val="245882639"/>
      </c:barChart>
      <c:catAx>
        <c:axId val="245784975"/>
        <c:scaling>
          <c:orientation val="minMax"/>
        </c:scaling>
        <c:delete val="1"/>
        <c:axPos val="l"/>
        <c:numFmt formatCode="General" sourceLinked="1"/>
        <c:majorTickMark val="none"/>
        <c:minorTickMark val="none"/>
        <c:tickLblPos val="nextTo"/>
        <c:crossAx val="245882639"/>
        <c:crosses val="autoZero"/>
        <c:auto val="1"/>
        <c:lblAlgn val="ctr"/>
        <c:lblOffset val="100"/>
        <c:noMultiLvlLbl val="0"/>
      </c:catAx>
      <c:valAx>
        <c:axId val="2458826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r>
                  <a:rPr lang="en-US"/>
                  <a:t>Makespan</a:t>
                </a:r>
                <a:r>
                  <a:rPr lang="en-US" baseline="0"/>
                  <a:t> (</a:t>
                </a:r>
                <a:r>
                  <a:rPr lang="en-US"/>
                  <a:t>Seconds)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crossAx val="245784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Gill Sans MT" panose="020B0502020104020203" pitchFamily="34" charset="77"/>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924349591626549E-2"/>
          <c:y val="8.3333333333333329E-2"/>
          <c:w val="0.86344542332911289"/>
          <c:h val="0.57578703703703704"/>
        </c:manualLayout>
      </c:layout>
      <c:barChart>
        <c:barDir val="bar"/>
        <c:grouping val="clustered"/>
        <c:varyColors val="0"/>
        <c:ser>
          <c:idx val="0"/>
          <c:order val="0"/>
          <c:tx>
            <c:strRef>
              <c:f>Sheet1!$A$13</c:f>
              <c:strCache>
                <c:ptCount val="1"/>
                <c:pt idx="0">
                  <c:v>Shockwave</c:v>
                </c:pt>
              </c:strCache>
            </c:strRef>
          </c:tx>
          <c:spPr>
            <a:solidFill>
              <a:schemeClr val="accent1"/>
            </a:solidFill>
            <a:ln>
              <a:noFill/>
            </a:ln>
            <a:effectLst/>
          </c:spPr>
          <c:invertIfNegative val="0"/>
          <c:cat>
            <c:strRef>
              <c:f>Sheet1!$B$12</c:f>
              <c:strCache>
                <c:ptCount val="1"/>
                <c:pt idx="0">
                  <c:v>Unfair fraction</c:v>
                </c:pt>
              </c:strCache>
            </c:strRef>
          </c:cat>
          <c:val>
            <c:numRef>
              <c:f>Sheet1!$B$13</c:f>
              <c:numCache>
                <c:formatCode>General</c:formatCode>
                <c:ptCount val="1"/>
                <c:pt idx="0">
                  <c:v>8.3333333333333304</c:v>
                </c:pt>
              </c:numCache>
            </c:numRef>
          </c:val>
          <c:extLst>
            <c:ext xmlns:c16="http://schemas.microsoft.com/office/drawing/2014/chart" uri="{C3380CC4-5D6E-409C-BE32-E72D297353CC}">
              <c16:uniqueId val="{00000000-4817-1E42-B573-20A2B26D82EC}"/>
            </c:ext>
          </c:extLst>
        </c:ser>
        <c:ser>
          <c:idx val="1"/>
          <c:order val="1"/>
          <c:tx>
            <c:strRef>
              <c:f>Sheet1!$A$14</c:f>
              <c:strCache>
                <c:ptCount val="1"/>
                <c:pt idx="0">
                  <c:v>AlloX</c:v>
                </c:pt>
              </c:strCache>
            </c:strRef>
          </c:tx>
          <c:spPr>
            <a:solidFill>
              <a:schemeClr val="accent3"/>
            </a:solidFill>
            <a:ln>
              <a:noFill/>
            </a:ln>
            <a:effectLst/>
          </c:spPr>
          <c:invertIfNegative val="0"/>
          <c:cat>
            <c:strRef>
              <c:f>Sheet1!$B$12</c:f>
              <c:strCache>
                <c:ptCount val="1"/>
                <c:pt idx="0">
                  <c:v>Unfair fraction</c:v>
                </c:pt>
              </c:strCache>
            </c:strRef>
          </c:cat>
          <c:val>
            <c:numRef>
              <c:f>Sheet1!$B$14</c:f>
              <c:numCache>
                <c:formatCode>General</c:formatCode>
                <c:ptCount val="1"/>
                <c:pt idx="0">
                  <c:v>25</c:v>
                </c:pt>
              </c:numCache>
            </c:numRef>
          </c:val>
          <c:extLst>
            <c:ext xmlns:c16="http://schemas.microsoft.com/office/drawing/2014/chart" uri="{C3380CC4-5D6E-409C-BE32-E72D297353CC}">
              <c16:uniqueId val="{00000001-4817-1E42-B573-20A2B26D82EC}"/>
            </c:ext>
          </c:extLst>
        </c:ser>
        <c:ser>
          <c:idx val="2"/>
          <c:order val="2"/>
          <c:tx>
            <c:strRef>
              <c:f>Sheet1!$A$15</c:f>
              <c:strCache>
                <c:ptCount val="1"/>
                <c:pt idx="0">
                  <c:v>Themis</c:v>
                </c:pt>
              </c:strCache>
            </c:strRef>
          </c:tx>
          <c:spPr>
            <a:solidFill>
              <a:schemeClr val="accent5"/>
            </a:solidFill>
            <a:ln>
              <a:noFill/>
            </a:ln>
            <a:effectLst/>
          </c:spPr>
          <c:invertIfNegative val="0"/>
          <c:cat>
            <c:strRef>
              <c:f>Sheet1!$B$12</c:f>
              <c:strCache>
                <c:ptCount val="1"/>
                <c:pt idx="0">
                  <c:v>Unfair fraction</c:v>
                </c:pt>
              </c:strCache>
            </c:strRef>
          </c:cat>
          <c:val>
            <c:numRef>
              <c:f>Sheet1!$B$15</c:f>
              <c:numCache>
                <c:formatCode>General</c:formatCode>
                <c:ptCount val="1"/>
                <c:pt idx="0">
                  <c:v>16.6666666666666</c:v>
                </c:pt>
              </c:numCache>
            </c:numRef>
          </c:val>
          <c:extLst>
            <c:ext xmlns:c16="http://schemas.microsoft.com/office/drawing/2014/chart" uri="{C3380CC4-5D6E-409C-BE32-E72D297353CC}">
              <c16:uniqueId val="{00000002-4817-1E42-B573-20A2B26D82EC}"/>
            </c:ext>
          </c:extLst>
        </c:ser>
        <c:ser>
          <c:idx val="3"/>
          <c:order val="3"/>
          <c:tx>
            <c:strRef>
              <c:f>Sheet1!$A$16</c:f>
              <c:strCache>
                <c:ptCount val="1"/>
                <c:pt idx="0">
                  <c:v>Gavel</c:v>
                </c:pt>
              </c:strCache>
            </c:strRef>
          </c:tx>
          <c:spPr>
            <a:solidFill>
              <a:schemeClr val="accent1">
                <a:lumMod val="60000"/>
              </a:schemeClr>
            </a:solidFill>
            <a:ln>
              <a:noFill/>
            </a:ln>
            <a:effectLst/>
          </c:spPr>
          <c:invertIfNegative val="0"/>
          <c:cat>
            <c:strRef>
              <c:f>Sheet1!$B$12</c:f>
              <c:strCache>
                <c:ptCount val="1"/>
                <c:pt idx="0">
                  <c:v>Unfair fraction</c:v>
                </c:pt>
              </c:strCache>
            </c:strRef>
          </c:cat>
          <c:val>
            <c:numRef>
              <c:f>Sheet1!$B$16</c:f>
              <c:numCache>
                <c:formatCode>General</c:formatCode>
                <c:ptCount val="1"/>
                <c:pt idx="0">
                  <c:v>26.6666666666666</c:v>
                </c:pt>
              </c:numCache>
            </c:numRef>
          </c:val>
          <c:extLst>
            <c:ext xmlns:c16="http://schemas.microsoft.com/office/drawing/2014/chart" uri="{C3380CC4-5D6E-409C-BE32-E72D297353CC}">
              <c16:uniqueId val="{00000003-4817-1E42-B573-20A2B26D82EC}"/>
            </c:ext>
          </c:extLst>
        </c:ser>
        <c:dLbls>
          <c:showLegendKey val="0"/>
          <c:showVal val="0"/>
          <c:showCatName val="0"/>
          <c:showSerName val="0"/>
          <c:showPercent val="0"/>
          <c:showBubbleSize val="0"/>
        </c:dLbls>
        <c:gapWidth val="182"/>
        <c:axId val="245721135"/>
        <c:axId val="246038031"/>
      </c:barChart>
      <c:catAx>
        <c:axId val="245721135"/>
        <c:scaling>
          <c:orientation val="minMax"/>
        </c:scaling>
        <c:delete val="1"/>
        <c:axPos val="l"/>
        <c:numFmt formatCode="General" sourceLinked="1"/>
        <c:majorTickMark val="none"/>
        <c:minorTickMark val="none"/>
        <c:tickLblPos val="nextTo"/>
        <c:crossAx val="246038031"/>
        <c:crosses val="autoZero"/>
        <c:auto val="1"/>
        <c:lblAlgn val="ctr"/>
        <c:lblOffset val="100"/>
        <c:noMultiLvlLbl val="0"/>
      </c:catAx>
      <c:valAx>
        <c:axId val="24603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r>
                  <a:rPr lang="en-US"/>
                  <a:t>Unfair Fraction (%)</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crossAx val="245721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latin typeface="Gill Sans MT" panose="020B0502020104020203" pitchFamily="34" charset="77"/>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Sheet1!$A$3</c:f>
              <c:strCache>
                <c:ptCount val="1"/>
                <c:pt idx="0">
                  <c:v>Shockwave</c:v>
                </c:pt>
              </c:strCache>
            </c:strRef>
          </c:tx>
          <c:spPr>
            <a:solidFill>
              <a:schemeClr val="accent1"/>
            </a:solidFill>
            <a:ln>
              <a:noFill/>
            </a:ln>
            <a:effectLst/>
          </c:spPr>
          <c:invertIfNegative val="0"/>
          <c:cat>
            <c:strRef>
              <c:f>Sheet1!$B$2</c:f>
              <c:strCache>
                <c:ptCount val="1"/>
                <c:pt idx="0">
                  <c:v>Makespan</c:v>
                </c:pt>
              </c:strCache>
            </c:strRef>
          </c:cat>
          <c:val>
            <c:numRef>
              <c:f>Sheet1!$B$3</c:f>
              <c:numCache>
                <c:formatCode>General</c:formatCode>
                <c:ptCount val="1"/>
                <c:pt idx="0">
                  <c:v>25265</c:v>
                </c:pt>
              </c:numCache>
            </c:numRef>
          </c:val>
          <c:extLst>
            <c:ext xmlns:c16="http://schemas.microsoft.com/office/drawing/2014/chart" uri="{C3380CC4-5D6E-409C-BE32-E72D297353CC}">
              <c16:uniqueId val="{00000000-3A35-9B4F-AB14-95564B8AEB07}"/>
            </c:ext>
          </c:extLst>
        </c:ser>
        <c:ser>
          <c:idx val="1"/>
          <c:order val="1"/>
          <c:tx>
            <c:strRef>
              <c:f>Sheet1!$A$4</c:f>
              <c:strCache>
                <c:ptCount val="1"/>
                <c:pt idx="0">
                  <c:v>AlloX</c:v>
                </c:pt>
              </c:strCache>
            </c:strRef>
          </c:tx>
          <c:spPr>
            <a:solidFill>
              <a:schemeClr val="accent3"/>
            </a:solidFill>
            <a:ln>
              <a:noFill/>
            </a:ln>
            <a:effectLst/>
          </c:spPr>
          <c:invertIfNegative val="0"/>
          <c:cat>
            <c:strRef>
              <c:f>Sheet1!$B$2</c:f>
              <c:strCache>
                <c:ptCount val="1"/>
                <c:pt idx="0">
                  <c:v>Makespan</c:v>
                </c:pt>
              </c:strCache>
            </c:strRef>
          </c:cat>
          <c:val>
            <c:numRef>
              <c:f>Sheet1!$B$4</c:f>
              <c:numCache>
                <c:formatCode>General</c:formatCode>
                <c:ptCount val="1"/>
                <c:pt idx="0">
                  <c:v>31971</c:v>
                </c:pt>
              </c:numCache>
            </c:numRef>
          </c:val>
          <c:extLst>
            <c:ext xmlns:c16="http://schemas.microsoft.com/office/drawing/2014/chart" uri="{C3380CC4-5D6E-409C-BE32-E72D297353CC}">
              <c16:uniqueId val="{00000001-3A35-9B4F-AB14-95564B8AEB07}"/>
            </c:ext>
          </c:extLst>
        </c:ser>
        <c:ser>
          <c:idx val="2"/>
          <c:order val="2"/>
          <c:tx>
            <c:strRef>
              <c:f>Sheet1!$A$5</c:f>
              <c:strCache>
                <c:ptCount val="1"/>
                <c:pt idx="0">
                  <c:v>Themis</c:v>
                </c:pt>
              </c:strCache>
            </c:strRef>
          </c:tx>
          <c:spPr>
            <a:solidFill>
              <a:schemeClr val="accent5"/>
            </a:solidFill>
            <a:ln>
              <a:noFill/>
            </a:ln>
            <a:effectLst/>
          </c:spPr>
          <c:invertIfNegative val="0"/>
          <c:cat>
            <c:strRef>
              <c:f>Sheet1!$B$2</c:f>
              <c:strCache>
                <c:ptCount val="1"/>
                <c:pt idx="0">
                  <c:v>Makespan</c:v>
                </c:pt>
              </c:strCache>
            </c:strRef>
          </c:cat>
          <c:val>
            <c:numRef>
              <c:f>Sheet1!$B$5</c:f>
              <c:numCache>
                <c:formatCode>General</c:formatCode>
                <c:ptCount val="1"/>
                <c:pt idx="0">
                  <c:v>31441</c:v>
                </c:pt>
              </c:numCache>
            </c:numRef>
          </c:val>
          <c:extLst>
            <c:ext xmlns:c16="http://schemas.microsoft.com/office/drawing/2014/chart" uri="{C3380CC4-5D6E-409C-BE32-E72D297353CC}">
              <c16:uniqueId val="{00000002-3A35-9B4F-AB14-95564B8AEB07}"/>
            </c:ext>
          </c:extLst>
        </c:ser>
        <c:ser>
          <c:idx val="3"/>
          <c:order val="3"/>
          <c:tx>
            <c:strRef>
              <c:f>Sheet1!$A$6</c:f>
              <c:strCache>
                <c:ptCount val="1"/>
                <c:pt idx="0">
                  <c:v>Gavel</c:v>
                </c:pt>
              </c:strCache>
            </c:strRef>
          </c:tx>
          <c:spPr>
            <a:solidFill>
              <a:schemeClr val="accent1">
                <a:lumMod val="60000"/>
              </a:schemeClr>
            </a:solidFill>
            <a:ln>
              <a:noFill/>
            </a:ln>
            <a:effectLst/>
          </c:spPr>
          <c:invertIfNegative val="0"/>
          <c:cat>
            <c:strRef>
              <c:f>Sheet1!$B$2</c:f>
              <c:strCache>
                <c:ptCount val="1"/>
                <c:pt idx="0">
                  <c:v>Makespan</c:v>
                </c:pt>
              </c:strCache>
            </c:strRef>
          </c:cat>
          <c:val>
            <c:numRef>
              <c:f>Sheet1!$B$6</c:f>
              <c:numCache>
                <c:formatCode>General</c:formatCode>
                <c:ptCount val="1"/>
                <c:pt idx="0">
                  <c:v>34619</c:v>
                </c:pt>
              </c:numCache>
            </c:numRef>
          </c:val>
          <c:extLst>
            <c:ext xmlns:c16="http://schemas.microsoft.com/office/drawing/2014/chart" uri="{C3380CC4-5D6E-409C-BE32-E72D297353CC}">
              <c16:uniqueId val="{00000003-3A35-9B4F-AB14-95564B8AEB07}"/>
            </c:ext>
          </c:extLst>
        </c:ser>
        <c:dLbls>
          <c:showLegendKey val="0"/>
          <c:showVal val="0"/>
          <c:showCatName val="0"/>
          <c:showSerName val="0"/>
          <c:showPercent val="0"/>
          <c:showBubbleSize val="0"/>
        </c:dLbls>
        <c:gapWidth val="182"/>
        <c:axId val="245784975"/>
        <c:axId val="245882639"/>
      </c:barChart>
      <c:catAx>
        <c:axId val="245784975"/>
        <c:scaling>
          <c:orientation val="minMax"/>
        </c:scaling>
        <c:delete val="1"/>
        <c:axPos val="l"/>
        <c:numFmt formatCode="General" sourceLinked="1"/>
        <c:majorTickMark val="none"/>
        <c:minorTickMark val="none"/>
        <c:tickLblPos val="nextTo"/>
        <c:crossAx val="245882639"/>
        <c:crosses val="autoZero"/>
        <c:auto val="1"/>
        <c:lblAlgn val="ctr"/>
        <c:lblOffset val="100"/>
        <c:noMultiLvlLbl val="0"/>
      </c:catAx>
      <c:valAx>
        <c:axId val="2458826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r>
                  <a:rPr lang="en-US"/>
                  <a:t>Makespan</a:t>
                </a:r>
                <a:r>
                  <a:rPr lang="en-US" baseline="0"/>
                  <a:t> (</a:t>
                </a:r>
                <a:r>
                  <a:rPr lang="en-US"/>
                  <a:t>Seconds)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crossAx val="245784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Gill Sans MT" panose="020B0502020104020203" pitchFamily="34" charset="77"/>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Sheet1!$A$8</c:f>
              <c:strCache>
                <c:ptCount val="1"/>
                <c:pt idx="0">
                  <c:v>Shockwave</c:v>
                </c:pt>
              </c:strCache>
            </c:strRef>
          </c:tx>
          <c:spPr>
            <a:solidFill>
              <a:schemeClr val="accent1"/>
            </a:solidFill>
            <a:ln>
              <a:noFill/>
            </a:ln>
            <a:effectLst/>
          </c:spPr>
          <c:invertIfNegative val="0"/>
          <c:cat>
            <c:strRef>
              <c:f>Sheet1!$B$7</c:f>
              <c:strCache>
                <c:ptCount val="1"/>
                <c:pt idx="0">
                  <c:v>Average JCT</c:v>
                </c:pt>
              </c:strCache>
            </c:strRef>
          </c:cat>
          <c:val>
            <c:numRef>
              <c:f>Sheet1!$B$8</c:f>
              <c:numCache>
                <c:formatCode>General</c:formatCode>
                <c:ptCount val="1"/>
                <c:pt idx="0">
                  <c:v>10509.333517924901</c:v>
                </c:pt>
              </c:numCache>
            </c:numRef>
          </c:val>
          <c:extLst>
            <c:ext xmlns:c16="http://schemas.microsoft.com/office/drawing/2014/chart" uri="{C3380CC4-5D6E-409C-BE32-E72D297353CC}">
              <c16:uniqueId val="{00000000-BBAC-C849-9F83-503729050372}"/>
            </c:ext>
          </c:extLst>
        </c:ser>
        <c:ser>
          <c:idx val="1"/>
          <c:order val="1"/>
          <c:tx>
            <c:strRef>
              <c:f>Sheet1!$A$9</c:f>
              <c:strCache>
                <c:ptCount val="1"/>
                <c:pt idx="0">
                  <c:v>AlloX</c:v>
                </c:pt>
              </c:strCache>
            </c:strRef>
          </c:tx>
          <c:spPr>
            <a:solidFill>
              <a:schemeClr val="accent3"/>
            </a:solidFill>
            <a:ln>
              <a:noFill/>
            </a:ln>
            <a:effectLst/>
          </c:spPr>
          <c:invertIfNegative val="0"/>
          <c:cat>
            <c:strRef>
              <c:f>Sheet1!$B$7</c:f>
              <c:strCache>
                <c:ptCount val="1"/>
                <c:pt idx="0">
                  <c:v>Average JCT</c:v>
                </c:pt>
              </c:strCache>
            </c:strRef>
          </c:cat>
          <c:val>
            <c:numRef>
              <c:f>Sheet1!$B$9</c:f>
              <c:numCache>
                <c:formatCode>General</c:formatCode>
                <c:ptCount val="1"/>
                <c:pt idx="0">
                  <c:v>9610.7048608461992</c:v>
                </c:pt>
              </c:numCache>
            </c:numRef>
          </c:val>
          <c:extLst>
            <c:ext xmlns:c16="http://schemas.microsoft.com/office/drawing/2014/chart" uri="{C3380CC4-5D6E-409C-BE32-E72D297353CC}">
              <c16:uniqueId val="{00000001-BBAC-C849-9F83-503729050372}"/>
            </c:ext>
          </c:extLst>
        </c:ser>
        <c:ser>
          <c:idx val="2"/>
          <c:order val="2"/>
          <c:tx>
            <c:strRef>
              <c:f>Sheet1!$A$10</c:f>
              <c:strCache>
                <c:ptCount val="1"/>
                <c:pt idx="0">
                  <c:v>Themis</c:v>
                </c:pt>
              </c:strCache>
            </c:strRef>
          </c:tx>
          <c:spPr>
            <a:solidFill>
              <a:schemeClr val="accent5"/>
            </a:solidFill>
            <a:ln>
              <a:noFill/>
            </a:ln>
            <a:effectLst/>
          </c:spPr>
          <c:invertIfNegative val="0"/>
          <c:cat>
            <c:strRef>
              <c:f>Sheet1!$B$7</c:f>
              <c:strCache>
                <c:ptCount val="1"/>
                <c:pt idx="0">
                  <c:v>Average JCT</c:v>
                </c:pt>
              </c:strCache>
            </c:strRef>
          </c:cat>
          <c:val>
            <c:numRef>
              <c:f>Sheet1!$B$10</c:f>
              <c:numCache>
                <c:formatCode>General</c:formatCode>
                <c:ptCount val="1"/>
                <c:pt idx="0">
                  <c:v>10929.8555474082</c:v>
                </c:pt>
              </c:numCache>
            </c:numRef>
          </c:val>
          <c:extLst>
            <c:ext xmlns:c16="http://schemas.microsoft.com/office/drawing/2014/chart" uri="{C3380CC4-5D6E-409C-BE32-E72D297353CC}">
              <c16:uniqueId val="{00000002-BBAC-C849-9F83-503729050372}"/>
            </c:ext>
          </c:extLst>
        </c:ser>
        <c:ser>
          <c:idx val="3"/>
          <c:order val="3"/>
          <c:tx>
            <c:strRef>
              <c:f>Sheet1!$A$11</c:f>
              <c:strCache>
                <c:ptCount val="1"/>
                <c:pt idx="0">
                  <c:v>Gavel</c:v>
                </c:pt>
              </c:strCache>
            </c:strRef>
          </c:tx>
          <c:spPr>
            <a:solidFill>
              <a:schemeClr val="accent1">
                <a:lumMod val="60000"/>
              </a:schemeClr>
            </a:solidFill>
            <a:ln>
              <a:noFill/>
            </a:ln>
            <a:effectLst/>
          </c:spPr>
          <c:invertIfNegative val="0"/>
          <c:cat>
            <c:strRef>
              <c:f>Sheet1!$B$7</c:f>
              <c:strCache>
                <c:ptCount val="1"/>
                <c:pt idx="0">
                  <c:v>Average JCT</c:v>
                </c:pt>
              </c:strCache>
            </c:strRef>
          </c:cat>
          <c:val>
            <c:numRef>
              <c:f>Sheet1!$B$11</c:f>
              <c:numCache>
                <c:formatCode>General</c:formatCode>
                <c:ptCount val="1"/>
                <c:pt idx="0">
                  <c:v>12113.043531171401</c:v>
                </c:pt>
              </c:numCache>
            </c:numRef>
          </c:val>
          <c:extLst>
            <c:ext xmlns:c16="http://schemas.microsoft.com/office/drawing/2014/chart" uri="{C3380CC4-5D6E-409C-BE32-E72D297353CC}">
              <c16:uniqueId val="{00000003-BBAC-C849-9F83-503729050372}"/>
            </c:ext>
          </c:extLst>
        </c:ser>
        <c:dLbls>
          <c:showLegendKey val="0"/>
          <c:showVal val="0"/>
          <c:showCatName val="0"/>
          <c:showSerName val="0"/>
          <c:showPercent val="0"/>
          <c:showBubbleSize val="0"/>
        </c:dLbls>
        <c:gapWidth val="182"/>
        <c:axId val="199961087"/>
        <c:axId val="199962815"/>
      </c:barChart>
      <c:catAx>
        <c:axId val="199961087"/>
        <c:scaling>
          <c:orientation val="minMax"/>
        </c:scaling>
        <c:delete val="1"/>
        <c:axPos val="l"/>
        <c:numFmt formatCode="General" sourceLinked="1"/>
        <c:majorTickMark val="none"/>
        <c:minorTickMark val="none"/>
        <c:tickLblPos val="nextTo"/>
        <c:crossAx val="199962815"/>
        <c:crosses val="autoZero"/>
        <c:auto val="1"/>
        <c:lblAlgn val="ctr"/>
        <c:lblOffset val="100"/>
        <c:noMultiLvlLbl val="0"/>
      </c:catAx>
      <c:valAx>
        <c:axId val="1999628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r>
                  <a:rPr lang="en-US"/>
                  <a:t>Average</a:t>
                </a:r>
                <a:r>
                  <a:rPr lang="en-US" baseline="0"/>
                  <a:t> JCT (</a:t>
                </a:r>
                <a:r>
                  <a:rPr lang="en-US"/>
                  <a:t>Seconds)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crossAx val="199961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latin typeface="Gill Sans MT" panose="020B0502020104020203" pitchFamily="34" charset="77"/>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924349591626549E-2"/>
          <c:y val="8.3333333333333329E-2"/>
          <c:w val="0.86344542332911289"/>
          <c:h val="0.57578703703703704"/>
        </c:manualLayout>
      </c:layout>
      <c:barChart>
        <c:barDir val="bar"/>
        <c:grouping val="clustered"/>
        <c:varyColors val="0"/>
        <c:ser>
          <c:idx val="0"/>
          <c:order val="0"/>
          <c:tx>
            <c:strRef>
              <c:f>Sheet1!$A$13</c:f>
              <c:strCache>
                <c:ptCount val="1"/>
                <c:pt idx="0">
                  <c:v>Shockwave</c:v>
                </c:pt>
              </c:strCache>
            </c:strRef>
          </c:tx>
          <c:spPr>
            <a:solidFill>
              <a:schemeClr val="accent1"/>
            </a:solidFill>
            <a:ln>
              <a:noFill/>
            </a:ln>
            <a:effectLst/>
          </c:spPr>
          <c:invertIfNegative val="0"/>
          <c:cat>
            <c:strRef>
              <c:f>Sheet1!$B$12</c:f>
              <c:strCache>
                <c:ptCount val="1"/>
                <c:pt idx="0">
                  <c:v>Unfair fraction</c:v>
                </c:pt>
              </c:strCache>
            </c:strRef>
          </c:cat>
          <c:val>
            <c:numRef>
              <c:f>Sheet1!$B$13</c:f>
              <c:numCache>
                <c:formatCode>General</c:formatCode>
                <c:ptCount val="1"/>
                <c:pt idx="0">
                  <c:v>8.3333333333333304</c:v>
                </c:pt>
              </c:numCache>
            </c:numRef>
          </c:val>
          <c:extLst>
            <c:ext xmlns:c16="http://schemas.microsoft.com/office/drawing/2014/chart" uri="{C3380CC4-5D6E-409C-BE32-E72D297353CC}">
              <c16:uniqueId val="{00000000-4817-1E42-B573-20A2B26D82EC}"/>
            </c:ext>
          </c:extLst>
        </c:ser>
        <c:ser>
          <c:idx val="1"/>
          <c:order val="1"/>
          <c:tx>
            <c:strRef>
              <c:f>Sheet1!$A$14</c:f>
              <c:strCache>
                <c:ptCount val="1"/>
                <c:pt idx="0">
                  <c:v>AlloX</c:v>
                </c:pt>
              </c:strCache>
            </c:strRef>
          </c:tx>
          <c:spPr>
            <a:solidFill>
              <a:schemeClr val="accent3"/>
            </a:solidFill>
            <a:ln>
              <a:noFill/>
            </a:ln>
            <a:effectLst/>
          </c:spPr>
          <c:invertIfNegative val="0"/>
          <c:cat>
            <c:strRef>
              <c:f>Sheet1!$B$12</c:f>
              <c:strCache>
                <c:ptCount val="1"/>
                <c:pt idx="0">
                  <c:v>Unfair fraction</c:v>
                </c:pt>
              </c:strCache>
            </c:strRef>
          </c:cat>
          <c:val>
            <c:numRef>
              <c:f>Sheet1!$B$14</c:f>
              <c:numCache>
                <c:formatCode>General</c:formatCode>
                <c:ptCount val="1"/>
                <c:pt idx="0">
                  <c:v>25</c:v>
                </c:pt>
              </c:numCache>
            </c:numRef>
          </c:val>
          <c:extLst>
            <c:ext xmlns:c16="http://schemas.microsoft.com/office/drawing/2014/chart" uri="{C3380CC4-5D6E-409C-BE32-E72D297353CC}">
              <c16:uniqueId val="{00000001-4817-1E42-B573-20A2B26D82EC}"/>
            </c:ext>
          </c:extLst>
        </c:ser>
        <c:ser>
          <c:idx val="2"/>
          <c:order val="2"/>
          <c:tx>
            <c:strRef>
              <c:f>Sheet1!$A$15</c:f>
              <c:strCache>
                <c:ptCount val="1"/>
                <c:pt idx="0">
                  <c:v>Themis</c:v>
                </c:pt>
              </c:strCache>
            </c:strRef>
          </c:tx>
          <c:spPr>
            <a:solidFill>
              <a:schemeClr val="accent5"/>
            </a:solidFill>
            <a:ln>
              <a:noFill/>
            </a:ln>
            <a:effectLst/>
          </c:spPr>
          <c:invertIfNegative val="0"/>
          <c:cat>
            <c:strRef>
              <c:f>Sheet1!$B$12</c:f>
              <c:strCache>
                <c:ptCount val="1"/>
                <c:pt idx="0">
                  <c:v>Unfair fraction</c:v>
                </c:pt>
              </c:strCache>
            </c:strRef>
          </c:cat>
          <c:val>
            <c:numRef>
              <c:f>Sheet1!$B$15</c:f>
              <c:numCache>
                <c:formatCode>General</c:formatCode>
                <c:ptCount val="1"/>
                <c:pt idx="0">
                  <c:v>16.6666666666666</c:v>
                </c:pt>
              </c:numCache>
            </c:numRef>
          </c:val>
          <c:extLst>
            <c:ext xmlns:c16="http://schemas.microsoft.com/office/drawing/2014/chart" uri="{C3380CC4-5D6E-409C-BE32-E72D297353CC}">
              <c16:uniqueId val="{00000002-4817-1E42-B573-20A2B26D82EC}"/>
            </c:ext>
          </c:extLst>
        </c:ser>
        <c:ser>
          <c:idx val="3"/>
          <c:order val="3"/>
          <c:tx>
            <c:strRef>
              <c:f>Sheet1!$A$16</c:f>
              <c:strCache>
                <c:ptCount val="1"/>
                <c:pt idx="0">
                  <c:v>Gavel</c:v>
                </c:pt>
              </c:strCache>
            </c:strRef>
          </c:tx>
          <c:spPr>
            <a:solidFill>
              <a:schemeClr val="accent1">
                <a:lumMod val="60000"/>
              </a:schemeClr>
            </a:solidFill>
            <a:ln>
              <a:noFill/>
            </a:ln>
            <a:effectLst/>
          </c:spPr>
          <c:invertIfNegative val="0"/>
          <c:cat>
            <c:strRef>
              <c:f>Sheet1!$B$12</c:f>
              <c:strCache>
                <c:ptCount val="1"/>
                <c:pt idx="0">
                  <c:v>Unfair fraction</c:v>
                </c:pt>
              </c:strCache>
            </c:strRef>
          </c:cat>
          <c:val>
            <c:numRef>
              <c:f>Sheet1!$B$16</c:f>
              <c:numCache>
                <c:formatCode>General</c:formatCode>
                <c:ptCount val="1"/>
                <c:pt idx="0">
                  <c:v>26.6666666666666</c:v>
                </c:pt>
              </c:numCache>
            </c:numRef>
          </c:val>
          <c:extLst>
            <c:ext xmlns:c16="http://schemas.microsoft.com/office/drawing/2014/chart" uri="{C3380CC4-5D6E-409C-BE32-E72D297353CC}">
              <c16:uniqueId val="{00000003-4817-1E42-B573-20A2B26D82EC}"/>
            </c:ext>
          </c:extLst>
        </c:ser>
        <c:dLbls>
          <c:showLegendKey val="0"/>
          <c:showVal val="0"/>
          <c:showCatName val="0"/>
          <c:showSerName val="0"/>
          <c:showPercent val="0"/>
          <c:showBubbleSize val="0"/>
        </c:dLbls>
        <c:gapWidth val="182"/>
        <c:axId val="245721135"/>
        <c:axId val="246038031"/>
      </c:barChart>
      <c:catAx>
        <c:axId val="245721135"/>
        <c:scaling>
          <c:orientation val="minMax"/>
        </c:scaling>
        <c:delete val="1"/>
        <c:axPos val="l"/>
        <c:numFmt formatCode="General" sourceLinked="1"/>
        <c:majorTickMark val="none"/>
        <c:minorTickMark val="none"/>
        <c:tickLblPos val="nextTo"/>
        <c:crossAx val="246038031"/>
        <c:crosses val="autoZero"/>
        <c:auto val="1"/>
        <c:lblAlgn val="ctr"/>
        <c:lblOffset val="100"/>
        <c:noMultiLvlLbl val="0"/>
      </c:catAx>
      <c:valAx>
        <c:axId val="24603803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r>
                  <a:rPr lang="en-US"/>
                  <a:t>Unfair Fraction (%)</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77"/>
                <a:ea typeface="+mn-ea"/>
                <a:cs typeface="+mn-cs"/>
              </a:defRPr>
            </a:pPr>
            <a:endParaRPr lang="en-US"/>
          </a:p>
        </c:txPr>
        <c:crossAx val="2457211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latin typeface="Gill Sans MT" panose="020B0502020104020203" pitchFamily="34"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F9F96-327F-674A-BA3D-AE56832D5956}" type="datetimeFigureOut">
              <a:rPr lang="en-US" smtClean="0"/>
              <a:t>4/18/23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A06C3-0C24-4C4A-8077-A8EA98064258}" type="slidenum">
              <a:rPr lang="en-US" smtClean="0"/>
              <a:t>‹#›</a:t>
            </a:fld>
            <a:endParaRPr lang="en-US"/>
          </a:p>
        </p:txBody>
      </p:sp>
    </p:spTree>
    <p:extLst>
      <p:ext uri="{BB962C8B-B14F-4D97-AF65-F5344CB8AC3E}">
        <p14:creationId xmlns:p14="http://schemas.microsoft.com/office/powerpoint/2010/main" val="80282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3254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4390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13</a:t>
            </a:fld>
            <a:endParaRPr lang="en-US"/>
          </a:p>
        </p:txBody>
      </p:sp>
    </p:spTree>
    <p:extLst>
      <p:ext uri="{BB962C8B-B14F-4D97-AF65-F5344CB8AC3E}">
        <p14:creationId xmlns:p14="http://schemas.microsoft.com/office/powerpoint/2010/main" val="2940095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14</a:t>
            </a:fld>
            <a:endParaRPr lang="en-US"/>
          </a:p>
        </p:txBody>
      </p:sp>
    </p:spTree>
    <p:extLst>
      <p:ext uri="{BB962C8B-B14F-4D97-AF65-F5344CB8AC3E}">
        <p14:creationId xmlns:p14="http://schemas.microsoft.com/office/powerpoint/2010/main" val="377224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15</a:t>
            </a:fld>
            <a:endParaRPr lang="en-US"/>
          </a:p>
        </p:txBody>
      </p:sp>
    </p:spTree>
    <p:extLst>
      <p:ext uri="{BB962C8B-B14F-4D97-AF65-F5344CB8AC3E}">
        <p14:creationId xmlns:p14="http://schemas.microsoft.com/office/powerpoint/2010/main" val="195867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Themis</a:t>
            </a:r>
            <a:r>
              <a:rPr lang="en-US" baseline="0" dirty="0"/>
              <a:t> overcomes these issues. Themis mechanism operates in two steps. In the first step, we filter top 1-f fraction of apps with max rho values and in the second step we allocate available GPU resources (the Red GPUs in this case) to one or more of these filtered apps using partial allocation auctions.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BC48-2434-7449-BF5A-1A3466C4AD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209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Themis</a:t>
            </a:r>
            <a:r>
              <a:rPr lang="en-US" baseline="0" dirty="0"/>
              <a:t> overcomes these issues. Themis mechanism operates in two steps. In the first step, we filter top 1-f fraction of apps with max rho values and in the second step we allocate available GPU resources (the Red GPUs in this case) to one or more of these filtered apps using partial allocation auctions.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BC48-2434-7449-BF5A-1A3466C4AD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4967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Themis</a:t>
            </a:r>
            <a:r>
              <a:rPr lang="en-US" baseline="0" dirty="0"/>
              <a:t> overcomes these issues. Themis mechanism operates in two steps. In the first step, we filter top 1-f fraction of apps with max rho values and in the second step we allocate available GPU resources (the Red GPUs in this case) to one or more of these filtered apps using partial allocation auctions.</a:t>
            </a:r>
          </a:p>
          <a:p>
            <a:endParaRPr lang="en-US" baseline="0" dirty="0"/>
          </a:p>
          <a:p>
            <a:endParaRPr lang="en-US" baseline="0" dirty="0"/>
          </a:p>
          <a:p>
            <a:r>
              <a:rPr lang="en-US" baseline="0" dirty="0"/>
              <a:t>Filtering looks in the past</a:t>
            </a:r>
          </a:p>
          <a:p>
            <a:endParaRPr lang="en-US" baseline="0" dirty="0"/>
          </a:p>
          <a:p>
            <a:endParaRPr lang="en-US" baseline="0" dirty="0"/>
          </a:p>
          <a:p>
            <a:r>
              <a:rPr lang="en-US" baseline="0" dirty="0"/>
              <a:t>Market-based approach – but that is not the main thing. We are solving for the future.</a:t>
            </a:r>
          </a:p>
          <a:p>
            <a:r>
              <a:rPr lang="en-US" dirty="0"/>
              <a:t>Flip </a:t>
            </a:r>
            <a:r>
              <a:rPr lang="en-US" dirty="0" err="1"/>
              <a:t>thesea</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BC48-2434-7449-BF5A-1A3466C4AD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1339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Themis</a:t>
            </a:r>
            <a:r>
              <a:rPr lang="en-US" baseline="0" dirty="0"/>
              <a:t> overcomes these issues. Themis mechanism operates in two steps. In the first step, we filter top 1-f fraction of apps with max rho values and in the second step we allocate available GPU resources (the Red GPUs in this case) to one or more of these filtered apps using partial allocation auctions.</a:t>
            </a:r>
          </a:p>
          <a:p>
            <a:endParaRPr lang="en-US" baseline="0" dirty="0"/>
          </a:p>
          <a:p>
            <a:endParaRPr lang="en-US" baseline="0" dirty="0"/>
          </a:p>
          <a:p>
            <a:r>
              <a:rPr lang="en-US" baseline="0" dirty="0"/>
              <a:t>Filtering looks in the past</a:t>
            </a:r>
          </a:p>
          <a:p>
            <a:endParaRPr lang="en-US" baseline="0" dirty="0"/>
          </a:p>
          <a:p>
            <a:endParaRPr lang="en-US" baseline="0" dirty="0"/>
          </a:p>
          <a:p>
            <a:r>
              <a:rPr lang="en-US" baseline="0" dirty="0"/>
              <a:t>Market-based approach – but that is not the main thing. We are solving for the future.</a:t>
            </a:r>
          </a:p>
          <a:p>
            <a:r>
              <a:rPr lang="en-US" dirty="0"/>
              <a:t>Flip </a:t>
            </a:r>
            <a:r>
              <a:rPr lang="en-US" dirty="0" err="1"/>
              <a:t>thesea</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BC48-2434-7449-BF5A-1A3466C4AD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316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950" indent="0">
              <a:spcBef>
                <a:spcPts val="600"/>
              </a:spcBef>
              <a:buClr>
                <a:srgbClr val="000000"/>
              </a:buClr>
              <a:buSzPct val="45000"/>
              <a:buNone/>
            </a:pPr>
            <a:endParaRPr lang="en-US" sz="1200" b="0" strike="noStrike" spc="-1" dirty="0">
              <a:solidFill>
                <a:schemeClr val="accent6">
                  <a:lumMod val="75000"/>
                </a:schemeClr>
              </a:solidFill>
              <a:latin typeface="Gill Sans MT" panose="020B0502020104020203" pitchFamily="34" charset="77"/>
            </a:endParaRPr>
          </a:p>
          <a:p>
            <a:pPr marL="107950" indent="0">
              <a:spcBef>
                <a:spcPts val="600"/>
              </a:spcBef>
              <a:buClr>
                <a:srgbClr val="000000"/>
              </a:buClr>
              <a:buSzPct val="45000"/>
              <a:buNone/>
            </a:pPr>
            <a:r>
              <a:rPr lang="en-US" sz="1200" b="0" strike="noStrike" spc="-1" dirty="0">
                <a:solidFill>
                  <a:schemeClr val="accent6">
                    <a:lumMod val="75000"/>
                  </a:schemeClr>
                </a:solidFill>
                <a:latin typeface="Gill Sans MT" panose="020B0502020104020203" pitchFamily="34" charset="77"/>
              </a:rPr>
              <a:t>M</a:t>
            </a:r>
            <a:r>
              <a:rPr lang="en-US" sz="1200" spc="-1" dirty="0">
                <a:solidFill>
                  <a:schemeClr val="accent6">
                    <a:lumMod val="75000"/>
                  </a:schemeClr>
                </a:solidFill>
                <a:latin typeface="Gill Sans MT" panose="020B0502020104020203" pitchFamily="34" charset="77"/>
              </a:rPr>
              <a:t>arket formulation </a:t>
            </a:r>
            <a:r>
              <a:rPr lang="en-US" sz="1200" b="0" strike="noStrike" spc="-1" dirty="0">
                <a:latin typeface="Gill Sans MT" panose="020B0502020104020203" pitchFamily="34" charset="77"/>
              </a:rPr>
              <a:t>to allocate elastic shares to jobs</a:t>
            </a:r>
            <a:r>
              <a:rPr lang="en-US" sz="1200" spc="-1" dirty="0">
                <a:latin typeface="Gill Sans MT" panose="020B0502020104020203" pitchFamily="34" charset="77"/>
              </a:rPr>
              <a:t> </a:t>
            </a:r>
            <a:endParaRPr lang="en-US" sz="1200" b="0" strike="noStrike" spc="-1" dirty="0">
              <a:latin typeface="Gill Sans MT" panose="020B0502020104020203" pitchFamily="34" charset="77"/>
            </a:endParaRPr>
          </a:p>
          <a:p>
            <a:pPr marL="450850" indent="-285750">
              <a:spcBef>
                <a:spcPts val="600"/>
              </a:spcBef>
              <a:buClr>
                <a:srgbClr val="000000"/>
              </a:buClr>
              <a:buSzPct val="45000"/>
              <a:buFont typeface="Wingdings" panose="05000000000000000000" charset="0"/>
              <a:buChar char="l"/>
            </a:pPr>
            <a:r>
              <a:rPr kumimoji="0" lang="en-US" sz="1200" b="0" i="0" u="none" strike="noStrike" kern="0" cap="none" spc="-1" normalizeH="0" baseline="0" noProof="1">
                <a:latin typeface="Gill Sans MT" panose="020B0502020104020203" pitchFamily="34" charset="77"/>
                <a:ea typeface="Arial" panose="020B0604020202020204" pitchFamily="34" charset="0"/>
                <a:cs typeface="+mn-ea"/>
              </a:rPr>
              <a:t>Jobs receive a </a:t>
            </a:r>
            <a:r>
              <a:rPr kumimoji="0" lang="en-US" sz="1200" b="1" i="0" u="none" strike="noStrike" kern="0" cap="none" spc="-1" normalizeH="0" baseline="0" noProof="1">
                <a:latin typeface="Gill Sans MT" panose="020B0502020104020203" pitchFamily="34" charset="77"/>
                <a:ea typeface="Arial" panose="020B0604020202020204" pitchFamily="34" charset="0"/>
                <a:cs typeface="+mn-ea"/>
              </a:rPr>
              <a:t>budget </a:t>
            </a:r>
            <a:r>
              <a:rPr kumimoji="0" lang="en-US" sz="1200" b="0" i="0" u="none" strike="noStrike" kern="0" cap="none" spc="-1" normalizeH="0" baseline="0" noProof="1">
                <a:latin typeface="Gill Sans MT" panose="020B0502020104020203" pitchFamily="34" charset="77"/>
                <a:ea typeface="Arial" panose="020B0604020202020204" pitchFamily="34" charset="0"/>
                <a:cs typeface="+mn-ea"/>
              </a:rPr>
              <a:t>to purchase GPU-time</a:t>
            </a:r>
            <a:endParaRPr lang="en-US" sz="1200" b="0" i="0" u="none" strike="noStrike" kern="0" cap="none" spc="-1" normalizeH="0" baseline="0" noProof="1">
              <a:latin typeface="Gill Sans MT" panose="020B0502020104020203" pitchFamily="34" charset="77"/>
              <a:ea typeface="Arial" panose="020B0604020202020204" pitchFamily="34" charset="0"/>
              <a:cs typeface="Arial"/>
            </a:endParaRPr>
          </a:p>
          <a:p>
            <a:pPr marL="450850" indent="-285750">
              <a:spcBef>
                <a:spcPts val="600"/>
              </a:spcBef>
              <a:buClr>
                <a:srgbClr val="000000"/>
              </a:buClr>
              <a:buSzPct val="45000"/>
              <a:buFont typeface="Wingdings" panose="05000000000000000000" charset="0"/>
              <a:buChar char="l"/>
            </a:pPr>
            <a:r>
              <a:rPr kumimoji="0" lang="en-US" sz="1200" b="0" i="0" u="none" strike="noStrike" kern="0" cap="none" normalizeH="0" baseline="0" noProof="1">
                <a:latin typeface="Gill Sans MT" panose="020B0502020104020203" pitchFamily="34" charset="77"/>
                <a:ea typeface="Arial" panose="020B0604020202020204" pitchFamily="34" charset="0"/>
                <a:cs typeface="+mn-ea"/>
                <a:sym typeface="+mn-ea"/>
              </a:rPr>
              <a:t>Use budget</a:t>
            </a:r>
            <a:r>
              <a:rPr lang="en-US" sz="1200" b="0" strike="noStrike" spc="-1" dirty="0">
                <a:latin typeface="Gill Sans MT" panose="020B0502020104020203" pitchFamily="34" charset="77"/>
              </a:rPr>
              <a:t> to </a:t>
            </a:r>
            <a:r>
              <a:rPr lang="en-US" sz="1200" b="1" strike="noStrike" spc="-1" dirty="0">
                <a:latin typeface="Gill Sans MT" panose="020B0502020104020203" pitchFamily="34" charset="77"/>
              </a:rPr>
              <a:t>maximize performance</a:t>
            </a:r>
            <a:r>
              <a:rPr lang="en-US" sz="1200" b="0" strike="noStrike" spc="-1" dirty="0">
                <a:latin typeface="Gill Sans MT" panose="020B0502020104020203" pitchFamily="34" charset="77"/>
              </a:rPr>
              <a:t> until resources are exhausted</a:t>
            </a:r>
          </a:p>
          <a:p>
            <a:pPr marL="450850" indent="-285750">
              <a:spcBef>
                <a:spcPts val="600"/>
              </a:spcBef>
              <a:buClr>
                <a:srgbClr val="000000"/>
              </a:buClr>
              <a:buSzPct val="45000"/>
              <a:buFont typeface="Wingdings" panose="05000000000000000000" charset="0"/>
              <a:buChar char="l"/>
            </a:pPr>
            <a:r>
              <a:rPr kumimoji="0" lang="en-US" sz="1200" b="0" i="0" u="none" strike="noStrike" kern="0" cap="none" spc="-1" normalizeH="0" baseline="0" noProof="1">
                <a:latin typeface="Gill Sans MT" panose="020B0502020104020203" pitchFamily="34" charset="77"/>
                <a:ea typeface="Arial" panose="020B0604020202020204" pitchFamily="34" charset="0"/>
                <a:cs typeface="+mn-ea"/>
              </a:rPr>
              <a:t>Equal </a:t>
            </a:r>
            <a:r>
              <a:rPr kumimoji="0" lang="en-US" sz="1200" b="1" i="0" u="none" strike="noStrike" kern="0" cap="none" spc="-1" normalizeH="0" baseline="0" noProof="1">
                <a:latin typeface="Gill Sans MT" panose="020B0502020104020203" pitchFamily="34" charset="77"/>
                <a:ea typeface="Arial" panose="020B0604020202020204" pitchFamily="34" charset="0"/>
                <a:cs typeface="+mn-ea"/>
              </a:rPr>
              <a:t>purchasing power</a:t>
            </a:r>
            <a:r>
              <a:rPr kumimoji="0" lang="en-US" sz="1200" b="0" i="0" u="none" strike="noStrike" kern="0" cap="none" spc="-1" normalizeH="0" baseline="0" noProof="1">
                <a:latin typeface="Gill Sans MT" panose="020B0502020104020203" pitchFamily="34" charset="77"/>
                <a:ea typeface="Arial" panose="020B0604020202020204" pitchFamily="34" charset="0"/>
                <a:cs typeface="+mn-ea"/>
              </a:rPr>
              <a:t>, </a:t>
            </a:r>
            <a:r>
              <a:rPr kumimoji="0" lang="en-US" sz="1200" i="0" u="none" strike="noStrike" kern="0" cap="none" spc="-1" normalizeH="0" baseline="0" noProof="1">
                <a:latin typeface="Gill Sans MT" panose="020B0502020104020203" pitchFamily="34" charset="77"/>
                <a:ea typeface="Arial" panose="020B0604020202020204" pitchFamily="34" charset="0"/>
                <a:cs typeface="+mn-ea"/>
              </a:rPr>
              <a:t>ensures fairness</a:t>
            </a:r>
            <a:endParaRPr lang="en-US" sz="1200" i="0" u="none" strike="noStrike" kern="0" cap="none" spc="-1" normalizeH="0" baseline="0" noProof="1">
              <a:latin typeface="Gill Sans MT" panose="020B0502020104020203" pitchFamily="34" charset="77"/>
              <a:ea typeface="Arial" panose="020B0604020202020204" pitchFamily="34" charset="0"/>
              <a:cs typeface="Aria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1040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21</a:t>
            </a:fld>
            <a:endParaRPr lang="en-US"/>
          </a:p>
        </p:txBody>
      </p:sp>
    </p:spTree>
    <p:extLst>
      <p:ext uri="{BB962C8B-B14F-4D97-AF65-F5344CB8AC3E}">
        <p14:creationId xmlns:p14="http://schemas.microsoft.com/office/powerpoint/2010/main" val="3653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GPUs are being consolidated at large enterprises as a shared </a:t>
            </a:r>
            <a:r>
              <a:rPr lang="en-US" sz="1200" b="0" i="0" u="none" strike="noStrike" kern="1200" dirty="0" err="1">
                <a:solidFill>
                  <a:schemeClr val="tx1"/>
                </a:solidFill>
                <a:effectLst/>
                <a:latin typeface="+mn-lt"/>
                <a:ea typeface="+mn-ea"/>
                <a:cs typeface="+mn-cs"/>
              </a:rPr>
              <a:t>on-premise</a:t>
            </a:r>
            <a:r>
              <a:rPr lang="en-US" sz="1200" b="0" i="0" u="none" strike="noStrike" kern="1200" dirty="0">
                <a:solidFill>
                  <a:schemeClr val="tx1"/>
                </a:solidFill>
                <a:effectLst/>
                <a:latin typeface="+mn-lt"/>
                <a:ea typeface="+mn-ea"/>
                <a:cs typeface="+mn-cs"/>
              </a:rPr>
              <a:t> cluster or a cluster of cloud GPU instances. </a:t>
            </a:r>
          </a:p>
          <a:p>
            <a:pPr rtl="0"/>
            <a:r>
              <a:rPr lang="en-US" sz="1200" b="0" i="0" u="none" strike="noStrike" kern="1200" dirty="0">
                <a:solidFill>
                  <a:schemeClr val="tx1"/>
                </a:solidFill>
                <a:effectLst/>
                <a:latin typeface="+mn-lt"/>
                <a:ea typeface="+mn-ea"/>
                <a:cs typeface="+mn-cs"/>
              </a:rPr>
              <a:t>With</a:t>
            </a:r>
            <a:r>
              <a:rPr lang="en-US" sz="1200" b="0" i="0" u="none" strike="noStrike" kern="1200" baseline="0" dirty="0">
                <a:solidFill>
                  <a:schemeClr val="tx1"/>
                </a:solidFill>
                <a:effectLst/>
                <a:latin typeface="+mn-lt"/>
                <a:ea typeface="+mn-ea"/>
                <a:cs typeface="+mn-cs"/>
              </a:rPr>
              <a:t> this consolidation, </a:t>
            </a:r>
            <a:r>
              <a:rPr lang="en-US" sz="1200" b="0" i="0" u="none" strike="noStrike" kern="1200" dirty="0">
                <a:solidFill>
                  <a:schemeClr val="tx1"/>
                </a:solidFill>
                <a:effectLst/>
                <a:latin typeface="+mn-lt"/>
                <a:ea typeface="+mn-ea"/>
                <a:cs typeface="+mn-cs"/>
              </a:rPr>
              <a:t>a GPU Cluster Scheduler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required to multiplex access to these GPUs for deep learning apps from several teams. </a:t>
            </a:r>
            <a:br>
              <a:rPr lang="en-US" sz="1200" b="0" i="0" u="none" strike="noStrike" kern="1200" dirty="0">
                <a:solidFill>
                  <a:schemeClr val="tx1"/>
                </a:solidFill>
                <a:effectLst/>
                <a:latin typeface="+mn-lt"/>
                <a:ea typeface="+mn-ea"/>
                <a:cs typeface="+mn-cs"/>
              </a:rPr>
            </a:br>
            <a:endParaRPr lang="en-US" b="0" dirty="0">
              <a:effectLst/>
            </a:endParaRPr>
          </a:p>
          <a:p>
            <a:pPr rtl="0"/>
            <a:endParaRPr lang="en-US" b="0" dirty="0">
              <a:effectLst/>
            </a:endParaRPr>
          </a:p>
          <a:p>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80BC48-2434-7449-BF5A-1A3466C4AD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3923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22</a:t>
            </a:fld>
            <a:endParaRPr lang="en-US"/>
          </a:p>
        </p:txBody>
      </p:sp>
    </p:spTree>
    <p:extLst>
      <p:ext uri="{BB962C8B-B14F-4D97-AF65-F5344CB8AC3E}">
        <p14:creationId xmlns:p14="http://schemas.microsoft.com/office/powerpoint/2010/main" val="65779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23</a:t>
            </a:fld>
            <a:endParaRPr lang="en-US"/>
          </a:p>
        </p:txBody>
      </p:sp>
    </p:spTree>
    <p:extLst>
      <p:ext uri="{BB962C8B-B14F-4D97-AF65-F5344CB8AC3E}">
        <p14:creationId xmlns:p14="http://schemas.microsoft.com/office/powerpoint/2010/main" val="1909419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A standard Bayesian posterior update rule </a:t>
            </a:r>
            <a:endParaRPr lang="en-US" sz="2800" dirty="0"/>
          </a:p>
          <a:p>
            <a:r>
              <a:rPr lang="en-US" sz="1800" dirty="0">
                <a:effectLst/>
                <a:latin typeface="NimbusRomNo9L"/>
              </a:rPr>
              <a:t>assumes the epoch samples of individual regimes are </a:t>
            </a:r>
            <a:r>
              <a:rPr lang="en-US" sz="1800" dirty="0" err="1">
                <a:effectLst/>
                <a:latin typeface="NimbusRomNo9L"/>
              </a:rPr>
              <a:t>inde</a:t>
            </a:r>
            <a:r>
              <a:rPr lang="en-US" sz="1800" dirty="0">
                <a:effectLst/>
                <a:latin typeface="NimbusRomNo9L"/>
              </a:rPr>
              <a:t>- </a:t>
            </a:r>
            <a:r>
              <a:rPr lang="en-US" sz="1800" dirty="0" err="1">
                <a:effectLst/>
                <a:latin typeface="NimbusRomNo9L"/>
              </a:rPr>
              <a:t>pendently</a:t>
            </a:r>
            <a:r>
              <a:rPr lang="en-US" sz="1800" dirty="0">
                <a:effectLst/>
                <a:latin typeface="NimbusRomNo9L"/>
              </a:rPr>
              <a:t> and randomly drawn as training progresses. But this does not hold in practice. Epochs of the </a:t>
            </a:r>
            <a:r>
              <a:rPr lang="en-US" sz="1800" dirty="0">
                <a:effectLst/>
                <a:latin typeface="NewTXMI"/>
              </a:rPr>
              <a:t>𝑘</a:t>
            </a:r>
            <a:r>
              <a:rPr lang="en-US" sz="1800" dirty="0">
                <a:effectLst/>
                <a:latin typeface="NimbusRomNo9L"/>
              </a:rPr>
              <a:t>-</a:t>
            </a:r>
            <a:r>
              <a:rPr lang="en-US" sz="1800" dirty="0" err="1">
                <a:effectLst/>
                <a:latin typeface="NimbusRomNo9L"/>
              </a:rPr>
              <a:t>th</a:t>
            </a:r>
            <a:r>
              <a:rPr lang="en-US" sz="1800" dirty="0">
                <a:effectLst/>
                <a:latin typeface="NimbusRomNo9L"/>
              </a:rPr>
              <a:t> regime can only emerge if the </a:t>
            </a:r>
            <a:r>
              <a:rPr lang="en-US" sz="1800" dirty="0">
                <a:effectLst/>
                <a:latin typeface="NewTXMI"/>
              </a:rPr>
              <a:t>𝑘 </a:t>
            </a:r>
            <a:r>
              <a:rPr lang="en-US" sz="1800" dirty="0">
                <a:effectLst/>
                <a:latin typeface="txsys"/>
              </a:rPr>
              <a:t>− </a:t>
            </a:r>
            <a:r>
              <a:rPr lang="en-US" sz="1800" dirty="0">
                <a:effectLst/>
                <a:latin typeface="TeXGyreTermesX"/>
              </a:rPr>
              <a:t>1</a:t>
            </a:r>
            <a:r>
              <a:rPr lang="en-US" sz="1800" dirty="0">
                <a:effectLst/>
                <a:latin typeface="NimbusRomNo9L"/>
              </a:rPr>
              <a:t>-th regime finishes. </a:t>
            </a:r>
            <a:endParaRPr lang="en-US" sz="28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updates the prior’s parameters that correspond to completed epochs, while continuing to be- </a:t>
            </a:r>
            <a:r>
              <a:rPr lang="en-US" sz="1800" dirty="0" err="1">
                <a:effectLst/>
                <a:latin typeface="NimbusRomNo9L"/>
              </a:rPr>
              <a:t>lieve</a:t>
            </a:r>
            <a:r>
              <a:rPr lang="en-US" sz="1800" dirty="0">
                <a:effectLst/>
                <a:latin typeface="NimbusRomNo9L"/>
              </a:rPr>
              <a:t> that the ongoing and future regimes will evenly split the remaining epochs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3723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A standard Bayesian posterior update rule </a:t>
            </a:r>
            <a:endParaRPr lang="en-US" sz="2800" dirty="0"/>
          </a:p>
          <a:p>
            <a:r>
              <a:rPr lang="en-US" sz="1800" dirty="0">
                <a:effectLst/>
                <a:latin typeface="NimbusRomNo9L"/>
              </a:rPr>
              <a:t>assumes the epoch samples of individual regimes are </a:t>
            </a:r>
            <a:r>
              <a:rPr lang="en-US" sz="1800" dirty="0" err="1">
                <a:effectLst/>
                <a:latin typeface="NimbusRomNo9L"/>
              </a:rPr>
              <a:t>inde</a:t>
            </a:r>
            <a:r>
              <a:rPr lang="en-US" sz="1800" dirty="0">
                <a:effectLst/>
                <a:latin typeface="NimbusRomNo9L"/>
              </a:rPr>
              <a:t>- </a:t>
            </a:r>
            <a:r>
              <a:rPr lang="en-US" sz="1800" dirty="0" err="1">
                <a:effectLst/>
                <a:latin typeface="NimbusRomNo9L"/>
              </a:rPr>
              <a:t>pendently</a:t>
            </a:r>
            <a:r>
              <a:rPr lang="en-US" sz="1800" dirty="0">
                <a:effectLst/>
                <a:latin typeface="NimbusRomNo9L"/>
              </a:rPr>
              <a:t> and randomly drawn as training progresses. But this does not hold in practice. Epochs of the </a:t>
            </a:r>
            <a:r>
              <a:rPr lang="en-US" sz="1800" dirty="0">
                <a:effectLst/>
                <a:latin typeface="NewTXMI"/>
              </a:rPr>
              <a:t>𝑘</a:t>
            </a:r>
            <a:r>
              <a:rPr lang="en-US" sz="1800" dirty="0">
                <a:effectLst/>
                <a:latin typeface="NimbusRomNo9L"/>
              </a:rPr>
              <a:t>-</a:t>
            </a:r>
            <a:r>
              <a:rPr lang="en-US" sz="1800" dirty="0" err="1">
                <a:effectLst/>
                <a:latin typeface="NimbusRomNo9L"/>
              </a:rPr>
              <a:t>th</a:t>
            </a:r>
            <a:r>
              <a:rPr lang="en-US" sz="1800" dirty="0">
                <a:effectLst/>
                <a:latin typeface="NimbusRomNo9L"/>
              </a:rPr>
              <a:t> regime can only emerge if the </a:t>
            </a:r>
            <a:r>
              <a:rPr lang="en-US" sz="1800" dirty="0">
                <a:effectLst/>
                <a:latin typeface="NewTXMI"/>
              </a:rPr>
              <a:t>𝑘 </a:t>
            </a:r>
            <a:r>
              <a:rPr lang="en-US" sz="1800" dirty="0">
                <a:effectLst/>
                <a:latin typeface="txsys"/>
              </a:rPr>
              <a:t>− </a:t>
            </a:r>
            <a:r>
              <a:rPr lang="en-US" sz="1800" dirty="0">
                <a:effectLst/>
                <a:latin typeface="TeXGyreTermesX"/>
              </a:rPr>
              <a:t>1</a:t>
            </a:r>
            <a:r>
              <a:rPr lang="en-US" sz="1800" dirty="0">
                <a:effectLst/>
                <a:latin typeface="NimbusRomNo9L"/>
              </a:rPr>
              <a:t>-th regime finishes. </a:t>
            </a:r>
            <a:endParaRPr lang="en-US" sz="28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updates the prior’s parameters that correspond to completed epochs, while continuing to be- </a:t>
            </a:r>
            <a:r>
              <a:rPr lang="en-US" sz="1800" dirty="0" err="1">
                <a:effectLst/>
                <a:latin typeface="NimbusRomNo9L"/>
              </a:rPr>
              <a:t>lieve</a:t>
            </a:r>
            <a:r>
              <a:rPr lang="en-US" sz="1800" dirty="0">
                <a:effectLst/>
                <a:latin typeface="NimbusRomNo9L"/>
              </a:rPr>
              <a:t> that the ongoing and future regimes will evenly split the remaining epochs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4304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A standard Bayesian posterior update rule </a:t>
            </a:r>
            <a:endParaRPr lang="en-US" sz="2800" dirty="0"/>
          </a:p>
          <a:p>
            <a:r>
              <a:rPr lang="en-US" sz="1800" dirty="0">
                <a:effectLst/>
                <a:latin typeface="NimbusRomNo9L"/>
              </a:rPr>
              <a:t>assumes the epoch samples of individual regimes are </a:t>
            </a:r>
            <a:r>
              <a:rPr lang="en-US" sz="1800" dirty="0" err="1">
                <a:effectLst/>
                <a:latin typeface="NimbusRomNo9L"/>
              </a:rPr>
              <a:t>inde</a:t>
            </a:r>
            <a:r>
              <a:rPr lang="en-US" sz="1800" dirty="0">
                <a:effectLst/>
                <a:latin typeface="NimbusRomNo9L"/>
              </a:rPr>
              <a:t>- </a:t>
            </a:r>
            <a:r>
              <a:rPr lang="en-US" sz="1800" dirty="0" err="1">
                <a:effectLst/>
                <a:latin typeface="NimbusRomNo9L"/>
              </a:rPr>
              <a:t>pendently</a:t>
            </a:r>
            <a:r>
              <a:rPr lang="en-US" sz="1800" dirty="0">
                <a:effectLst/>
                <a:latin typeface="NimbusRomNo9L"/>
              </a:rPr>
              <a:t> and randomly drawn as training progresses. But this does not hold in practice. Epochs of the </a:t>
            </a:r>
            <a:r>
              <a:rPr lang="en-US" sz="1800" dirty="0">
                <a:effectLst/>
                <a:latin typeface="NewTXMI"/>
              </a:rPr>
              <a:t>𝑘</a:t>
            </a:r>
            <a:r>
              <a:rPr lang="en-US" sz="1800" dirty="0">
                <a:effectLst/>
                <a:latin typeface="NimbusRomNo9L"/>
              </a:rPr>
              <a:t>-</a:t>
            </a:r>
            <a:r>
              <a:rPr lang="en-US" sz="1800" dirty="0" err="1">
                <a:effectLst/>
                <a:latin typeface="NimbusRomNo9L"/>
              </a:rPr>
              <a:t>th</a:t>
            </a:r>
            <a:r>
              <a:rPr lang="en-US" sz="1800" dirty="0">
                <a:effectLst/>
                <a:latin typeface="NimbusRomNo9L"/>
              </a:rPr>
              <a:t> regime can only emerge if the </a:t>
            </a:r>
            <a:r>
              <a:rPr lang="en-US" sz="1800" dirty="0">
                <a:effectLst/>
                <a:latin typeface="NewTXMI"/>
              </a:rPr>
              <a:t>𝑘 </a:t>
            </a:r>
            <a:r>
              <a:rPr lang="en-US" sz="1800" dirty="0">
                <a:effectLst/>
                <a:latin typeface="txsys"/>
              </a:rPr>
              <a:t>− </a:t>
            </a:r>
            <a:r>
              <a:rPr lang="en-US" sz="1800" dirty="0">
                <a:effectLst/>
                <a:latin typeface="TeXGyreTermesX"/>
              </a:rPr>
              <a:t>1</a:t>
            </a:r>
            <a:r>
              <a:rPr lang="en-US" sz="1800" dirty="0">
                <a:effectLst/>
                <a:latin typeface="NimbusRomNo9L"/>
              </a:rPr>
              <a:t>-th regime finishes. </a:t>
            </a:r>
            <a:endParaRPr lang="en-US" sz="28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updates the prior’s parameters that correspond to completed epochs, while continuing to be- </a:t>
            </a:r>
            <a:r>
              <a:rPr lang="en-US" sz="1800" dirty="0" err="1">
                <a:effectLst/>
                <a:latin typeface="NimbusRomNo9L"/>
              </a:rPr>
              <a:t>lieve</a:t>
            </a:r>
            <a:r>
              <a:rPr lang="en-US" sz="1800" dirty="0">
                <a:effectLst/>
                <a:latin typeface="NimbusRomNo9L"/>
              </a:rPr>
              <a:t> that the ongoing and future regimes will evenly split the remaining epochs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9171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define the market to have reached an equilibrium when two conditions are satisfied. </a:t>
            </a:r>
            <a:r>
              <a:rPr lang="en-US" sz="1800" b="0" dirty="0">
                <a:effectLst/>
                <a:latin typeface="NimbusRomNo9L"/>
              </a:rPr>
              <a:t>(a) Optimal Spending</a:t>
            </a:r>
            <a:r>
              <a:rPr lang="en-US" sz="1800" dirty="0">
                <a:effectLst/>
                <a:latin typeface="NimbusRomNo9L"/>
              </a:rPr>
              <a:t>: Each job’s utility accrued over time, </a:t>
            </a:r>
            <a:r>
              <a:rPr lang="en-US" sz="1800" dirty="0" err="1">
                <a:effectLst/>
                <a:latin typeface="NimbusRomNo9L"/>
              </a:rPr>
              <a:t>i.e</a:t>
            </a:r>
            <a:r>
              <a:rPr lang="en-US" sz="1800" dirty="0">
                <a:effectLst/>
                <a:latin typeface="NimbusRomNo9L"/>
              </a:rPr>
              <a:t>, </a:t>
            </a:r>
            <a:r>
              <a:rPr lang="en-US" sz="1800" dirty="0">
                <a:effectLst/>
                <a:latin typeface="txexs"/>
              </a:rPr>
              <a:t>􏰂</a:t>
            </a:r>
            <a:r>
              <a:rPr lang="en-US" sz="1800" dirty="0">
                <a:effectLst/>
                <a:latin typeface="NewTXMI7"/>
              </a:rPr>
              <a:t>𝑇𝑡</a:t>
            </a:r>
            <a:r>
              <a:rPr lang="en-US" sz="1800" dirty="0">
                <a:effectLst/>
                <a:latin typeface="txmiaX"/>
              </a:rPr>
              <a:t>=</a:t>
            </a:r>
            <a:r>
              <a:rPr lang="en-US" sz="1800" dirty="0">
                <a:effectLst/>
                <a:latin typeface="TeXGyreTermesX"/>
              </a:rPr>
              <a:t>1 </a:t>
            </a:r>
            <a:r>
              <a:rPr lang="en-US" sz="1800" dirty="0">
                <a:effectLst/>
                <a:latin typeface="NewTXMI"/>
              </a:rPr>
              <a:t>𝑢</a:t>
            </a:r>
            <a:r>
              <a:rPr lang="en-US" sz="1800" dirty="0">
                <a:effectLst/>
                <a:latin typeface="NewTXMI7"/>
              </a:rPr>
              <a:t>𝑖𝑡 </a:t>
            </a:r>
            <a:r>
              <a:rPr lang="en-US" sz="1800" dirty="0">
                <a:effectLst/>
                <a:latin typeface="NimbusRomNo9L"/>
              </a:rPr>
              <a:t>, is maximized under its budget. </a:t>
            </a:r>
            <a:r>
              <a:rPr lang="en-US" sz="1800" b="0" dirty="0">
                <a:effectLst/>
                <a:latin typeface="NimbusRomNo9L"/>
              </a:rPr>
              <a:t>(b) Work-conserving</a:t>
            </a:r>
            <a:r>
              <a:rPr lang="en-US" sz="1800" dirty="0">
                <a:effectLst/>
                <a:latin typeface="NimbusRomNo9L"/>
              </a:rPr>
              <a:t>: There are no leftover resources if the price for the resources is non-zero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Equilibrium achieved with optimal spending and work conservation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9520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We define the market to have reached an equilibrium when two conditions are satisfied. </a:t>
            </a:r>
            <a:r>
              <a:rPr lang="en-US" sz="1800" b="0" dirty="0">
                <a:effectLst/>
                <a:latin typeface="NimbusRomNo9L"/>
              </a:rPr>
              <a:t>(a) Optimal Spending</a:t>
            </a:r>
            <a:r>
              <a:rPr lang="en-US" sz="1800" dirty="0">
                <a:effectLst/>
                <a:latin typeface="NimbusRomNo9L"/>
              </a:rPr>
              <a:t>: Each job’s utility accrued over time, </a:t>
            </a:r>
            <a:r>
              <a:rPr lang="en-US" sz="1800" dirty="0" err="1">
                <a:effectLst/>
                <a:latin typeface="NimbusRomNo9L"/>
              </a:rPr>
              <a:t>i.e</a:t>
            </a:r>
            <a:r>
              <a:rPr lang="en-US" sz="1800" dirty="0">
                <a:effectLst/>
                <a:latin typeface="NimbusRomNo9L"/>
              </a:rPr>
              <a:t>, </a:t>
            </a:r>
            <a:r>
              <a:rPr lang="en-US" sz="1800" dirty="0">
                <a:effectLst/>
                <a:latin typeface="txexs"/>
              </a:rPr>
              <a:t>􏰂</a:t>
            </a:r>
            <a:r>
              <a:rPr lang="en-US" sz="1800" dirty="0">
                <a:effectLst/>
                <a:latin typeface="NewTXMI7"/>
              </a:rPr>
              <a:t>𝑇𝑡</a:t>
            </a:r>
            <a:r>
              <a:rPr lang="en-US" sz="1800" dirty="0">
                <a:effectLst/>
                <a:latin typeface="txmiaX"/>
              </a:rPr>
              <a:t>=</a:t>
            </a:r>
            <a:r>
              <a:rPr lang="en-US" sz="1800" dirty="0">
                <a:effectLst/>
                <a:latin typeface="TeXGyreTermesX"/>
              </a:rPr>
              <a:t>1 </a:t>
            </a:r>
            <a:r>
              <a:rPr lang="en-US" sz="1800" dirty="0">
                <a:effectLst/>
                <a:latin typeface="NewTXMI"/>
              </a:rPr>
              <a:t>𝑢</a:t>
            </a:r>
            <a:r>
              <a:rPr lang="en-US" sz="1800" dirty="0">
                <a:effectLst/>
                <a:latin typeface="NewTXMI7"/>
              </a:rPr>
              <a:t>𝑖𝑡 </a:t>
            </a:r>
            <a:r>
              <a:rPr lang="en-US" sz="1800" dirty="0">
                <a:effectLst/>
                <a:latin typeface="NimbusRomNo9L"/>
              </a:rPr>
              <a:t>, is maximized under its budget. </a:t>
            </a:r>
            <a:r>
              <a:rPr lang="en-US" sz="1800" b="0" dirty="0">
                <a:effectLst/>
                <a:latin typeface="NimbusRomNo9L"/>
              </a:rPr>
              <a:t>(b) Work-conserving</a:t>
            </a:r>
            <a:r>
              <a:rPr lang="en-US" sz="1800" dirty="0">
                <a:effectLst/>
                <a:latin typeface="NimbusRomNo9L"/>
              </a:rPr>
              <a:t>: There are no leftover resources if the price for the resources is non-zero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Equilibrium achieved with optimal spending and work conservation</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2099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geometric mean of job progress is maximized for a </a:t>
            </a:r>
            <a:r>
              <a:rPr lang="en-US" sz="1800" dirty="0">
                <a:effectLst/>
                <a:latin typeface="NewTXMI"/>
              </a:rPr>
              <a:t>𝑇 </a:t>
            </a:r>
            <a:r>
              <a:rPr lang="en-US" sz="1800" dirty="0">
                <a:effectLst/>
                <a:latin typeface="NimbusRomNo9L"/>
              </a:rPr>
              <a:t>-round-long time horizon.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Overall cluster-wide utility is maximized across all jobs, thus leading to improved utilization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1437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geometric mean of job progress is maximized for a </a:t>
            </a:r>
            <a:r>
              <a:rPr lang="en-US" sz="1800" dirty="0">
                <a:effectLst/>
                <a:latin typeface="NewTXMI"/>
              </a:rPr>
              <a:t>𝑇 </a:t>
            </a:r>
            <a:r>
              <a:rPr lang="en-US" sz="1800" dirty="0">
                <a:effectLst/>
                <a:latin typeface="NimbusRomNo9L"/>
              </a:rPr>
              <a:t>-round-long time horizon. </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Overall cluster-wide utility is maximized across all jobs, thus leading to improved utilization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8768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round is 2 mins, plan for 20 rounds ahead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Animate this figure by steps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841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5</a:t>
            </a:fld>
            <a:endParaRPr lang="en-US"/>
          </a:p>
        </p:txBody>
      </p:sp>
    </p:spTree>
    <p:extLst>
      <p:ext uri="{BB962C8B-B14F-4D97-AF65-F5344CB8AC3E}">
        <p14:creationId xmlns:p14="http://schemas.microsoft.com/office/powerpoint/2010/main" val="3176954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round is 2 mins, plan for 20 rounds ahead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Animate this figure by steps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7076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Each round is 2 mins, plan for 20 rounds ahead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Animate this figure by steps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667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34</a:t>
            </a:fld>
            <a:endParaRPr lang="en-US"/>
          </a:p>
        </p:txBody>
      </p:sp>
    </p:spTree>
    <p:extLst>
      <p:ext uri="{BB962C8B-B14F-4D97-AF65-F5344CB8AC3E}">
        <p14:creationId xmlns:p14="http://schemas.microsoft.com/office/powerpoint/2010/main" val="1355086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Efficiency</a:t>
            </a:r>
            <a:r>
              <a:rPr lang="en-US" sz="1200" spc="-1" dirty="0">
                <a:latin typeface="Gill Sans MT" panose="020B0502020104020203" pitchFamily="34" charset="77"/>
              </a:rPr>
              <a:t>: </a:t>
            </a:r>
            <a:r>
              <a:rPr lang="en-US" sz="1200" spc="-1" dirty="0" err="1">
                <a:latin typeface="Gill Sans MT" panose="020B0502020104020203" pitchFamily="34" charset="77"/>
              </a:rPr>
              <a:t>Makespan</a:t>
            </a:r>
            <a:r>
              <a:rPr lang="en-US" sz="1200" spc="-1" dirty="0">
                <a:latin typeface="Gill Sans MT" panose="020B0502020104020203" pitchFamily="34" charset="77"/>
              </a:rPr>
              <a:t> on average 1.3× less than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Fairness</a:t>
            </a:r>
            <a:r>
              <a:rPr lang="en-US" sz="1200" spc="-1" dirty="0">
                <a:latin typeface="Gill Sans MT" panose="020B0502020104020203" pitchFamily="34" charset="77"/>
              </a:rPr>
              <a:t>: Finish Time Fairness (FTF) outperforms Themis, Gavel, and </a:t>
            </a:r>
            <a:r>
              <a:rPr lang="en-US" sz="1200" spc="-1" dirty="0" err="1">
                <a:latin typeface="Gill Sans MT" panose="020B0502020104020203" pitchFamily="34" charset="77"/>
              </a:rPr>
              <a:t>AlloX</a:t>
            </a:r>
            <a:r>
              <a:rPr lang="en-US" sz="1200" spc="-1" dirty="0">
                <a:latin typeface="Gill Sans MT" panose="020B0502020104020203" pitchFamily="34" charset="77"/>
              </a:rPr>
              <a:t> by 2× on average</a:t>
            </a: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Responsiveness</a:t>
            </a:r>
            <a:r>
              <a:rPr lang="en-US" sz="1200" spc="-1" dirty="0">
                <a:latin typeface="Gill Sans MT" panose="020B0502020104020203" pitchFamily="34" charset="77"/>
              </a:rPr>
              <a:t>: Average JCT is comparable to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Robustness</a:t>
            </a:r>
            <a:r>
              <a:rPr lang="en-US" sz="1200" spc="-1" dirty="0">
                <a:latin typeface="Gill Sans MT" panose="020B0502020104020203" pitchFamily="34" charset="77"/>
              </a:rPr>
              <a:t>: FTF is resilient to predictive errors for dynamic adaptation</a:t>
            </a:r>
          </a:p>
          <a:p>
            <a:endParaRPr lang="en-US" dirty="0"/>
          </a:p>
          <a:p>
            <a:r>
              <a:rPr lang="en-US" dirty="0" err="1"/>
              <a:t>Makespan</a:t>
            </a:r>
            <a:r>
              <a:rPr lang="en-US" dirty="0"/>
              <a:t> Themis 1.24x, </a:t>
            </a:r>
            <a:r>
              <a:rPr lang="en-US" dirty="0" err="1"/>
              <a:t>AlloX</a:t>
            </a:r>
            <a:r>
              <a:rPr lang="en-US" dirty="0"/>
              <a:t> 1.27, Gavel 1.37</a:t>
            </a:r>
          </a:p>
          <a:p>
            <a:endParaRPr lang="en-US" dirty="0"/>
          </a:p>
          <a:p>
            <a:r>
              <a:rPr lang="en-US" dirty="0"/>
              <a:t>Unfair Themis 2, Gavel 3.2x, </a:t>
            </a:r>
            <a:r>
              <a:rPr lang="en-US" dirty="0" err="1"/>
              <a:t>AlloX</a:t>
            </a:r>
            <a:r>
              <a:rPr lang="en-US" dirty="0"/>
              <a:t> 3x</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425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Efficiency</a:t>
            </a:r>
            <a:r>
              <a:rPr lang="en-US" sz="1200" spc="-1" dirty="0">
                <a:latin typeface="Gill Sans MT" panose="020B0502020104020203" pitchFamily="34" charset="77"/>
              </a:rPr>
              <a:t>: </a:t>
            </a:r>
            <a:r>
              <a:rPr lang="en-US" sz="1200" spc="-1" dirty="0" err="1">
                <a:latin typeface="Gill Sans MT" panose="020B0502020104020203" pitchFamily="34" charset="77"/>
              </a:rPr>
              <a:t>Makespan</a:t>
            </a:r>
            <a:r>
              <a:rPr lang="en-US" sz="1200" spc="-1" dirty="0">
                <a:latin typeface="Gill Sans MT" panose="020B0502020104020203" pitchFamily="34" charset="77"/>
              </a:rPr>
              <a:t> on average 1.3× less than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Fairness</a:t>
            </a:r>
            <a:r>
              <a:rPr lang="en-US" sz="1200" spc="-1" dirty="0">
                <a:latin typeface="Gill Sans MT" panose="020B0502020104020203" pitchFamily="34" charset="77"/>
              </a:rPr>
              <a:t>: Finish Time Fairness (FTF) outperforms Themis, Gavel, and </a:t>
            </a:r>
            <a:r>
              <a:rPr lang="en-US" sz="1200" spc="-1" dirty="0" err="1">
                <a:latin typeface="Gill Sans MT" panose="020B0502020104020203" pitchFamily="34" charset="77"/>
              </a:rPr>
              <a:t>AlloX</a:t>
            </a:r>
            <a:r>
              <a:rPr lang="en-US" sz="1200" spc="-1" dirty="0">
                <a:latin typeface="Gill Sans MT" panose="020B0502020104020203" pitchFamily="34" charset="77"/>
              </a:rPr>
              <a:t> by 2× on average</a:t>
            </a: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Responsiveness</a:t>
            </a:r>
            <a:r>
              <a:rPr lang="en-US" sz="1200" spc="-1" dirty="0">
                <a:latin typeface="Gill Sans MT" panose="020B0502020104020203" pitchFamily="34" charset="77"/>
              </a:rPr>
              <a:t>: Average JCT is comparable to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Robustness</a:t>
            </a:r>
            <a:r>
              <a:rPr lang="en-US" sz="1200" spc="-1" dirty="0">
                <a:latin typeface="Gill Sans MT" panose="020B0502020104020203" pitchFamily="34" charset="77"/>
              </a:rPr>
              <a:t>: FTF is resilient to predictive errors for dynamic adaptation</a:t>
            </a:r>
          </a:p>
          <a:p>
            <a:endParaRPr lang="en-US" dirty="0"/>
          </a:p>
          <a:p>
            <a:r>
              <a:rPr lang="en-US" dirty="0" err="1"/>
              <a:t>Makespan</a:t>
            </a:r>
            <a:r>
              <a:rPr lang="en-US" dirty="0"/>
              <a:t> Themis 1.24x, </a:t>
            </a:r>
            <a:r>
              <a:rPr lang="en-US" dirty="0" err="1"/>
              <a:t>AlloX</a:t>
            </a:r>
            <a:r>
              <a:rPr lang="en-US" dirty="0"/>
              <a:t> 1.27, Gavel 1.37</a:t>
            </a:r>
          </a:p>
          <a:p>
            <a:endParaRPr lang="en-US" dirty="0"/>
          </a:p>
          <a:p>
            <a:r>
              <a:rPr lang="en-US" dirty="0"/>
              <a:t>Unfair Themis 2, Gavel 3.2x, </a:t>
            </a:r>
            <a:r>
              <a:rPr lang="en-US" dirty="0" err="1"/>
              <a:t>AlloX</a:t>
            </a:r>
            <a:r>
              <a:rPr lang="en-US" dirty="0"/>
              <a:t> 3x</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5858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Efficiency</a:t>
            </a:r>
            <a:r>
              <a:rPr lang="en-US" sz="1200" spc="-1" dirty="0">
                <a:latin typeface="Gill Sans MT" panose="020B0502020104020203" pitchFamily="34" charset="77"/>
              </a:rPr>
              <a:t>: </a:t>
            </a:r>
            <a:r>
              <a:rPr lang="en-US" sz="1200" spc="-1" dirty="0" err="1">
                <a:latin typeface="Gill Sans MT" panose="020B0502020104020203" pitchFamily="34" charset="77"/>
              </a:rPr>
              <a:t>Makespan</a:t>
            </a:r>
            <a:r>
              <a:rPr lang="en-US" sz="1200" spc="-1" dirty="0">
                <a:latin typeface="Gill Sans MT" panose="020B0502020104020203" pitchFamily="34" charset="77"/>
              </a:rPr>
              <a:t> on average 1.3× less than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Fairness</a:t>
            </a:r>
            <a:r>
              <a:rPr lang="en-US" sz="1200" spc="-1" dirty="0">
                <a:latin typeface="Gill Sans MT" panose="020B0502020104020203" pitchFamily="34" charset="77"/>
              </a:rPr>
              <a:t>: Finish Time Fairness (FTF) outperforms Themis, Gavel, and </a:t>
            </a:r>
            <a:r>
              <a:rPr lang="en-US" sz="1200" spc="-1" dirty="0" err="1">
                <a:latin typeface="Gill Sans MT" panose="020B0502020104020203" pitchFamily="34" charset="77"/>
              </a:rPr>
              <a:t>AlloX</a:t>
            </a:r>
            <a:r>
              <a:rPr lang="en-US" sz="1200" spc="-1" dirty="0">
                <a:latin typeface="Gill Sans MT" panose="020B0502020104020203" pitchFamily="34" charset="77"/>
              </a:rPr>
              <a:t> by 2× on average</a:t>
            </a: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Responsiveness</a:t>
            </a:r>
            <a:r>
              <a:rPr lang="en-US" sz="1200" spc="-1" dirty="0">
                <a:latin typeface="Gill Sans MT" panose="020B0502020104020203" pitchFamily="34" charset="77"/>
              </a:rPr>
              <a:t>: Average JCT is comparable to Themis, Gavel and </a:t>
            </a:r>
            <a:r>
              <a:rPr lang="en-US" sz="1200" spc="-1" dirty="0" err="1">
                <a:latin typeface="Gill Sans MT" panose="020B0502020104020203" pitchFamily="34" charset="77"/>
              </a:rPr>
              <a:t>AlloX</a:t>
            </a:r>
            <a:endParaRPr lang="en-US" sz="1200" spc="-1" dirty="0">
              <a:latin typeface="Gill Sans MT" panose="020B0502020104020203" pitchFamily="34" charset="77"/>
            </a:endParaRPr>
          </a:p>
          <a:p>
            <a:pPr marL="783948" lvl="1" indent="-293764">
              <a:spcBef>
                <a:spcPts val="1089"/>
              </a:spcBef>
              <a:buClr>
                <a:srgbClr val="000000"/>
              </a:buClr>
              <a:buSzPct val="75000"/>
              <a:buFont typeface="Wingdings" panose="05000000000000000000" charset="0"/>
              <a:buChar char="l"/>
            </a:pPr>
            <a:r>
              <a:rPr lang="en-US" sz="1200" b="1" spc="-1" dirty="0">
                <a:latin typeface="Gill Sans MT" panose="020B0502020104020203" pitchFamily="34" charset="77"/>
              </a:rPr>
              <a:t>Robustness</a:t>
            </a:r>
            <a:r>
              <a:rPr lang="en-US" sz="1200" spc="-1" dirty="0">
                <a:latin typeface="Gill Sans MT" panose="020B0502020104020203" pitchFamily="34" charset="77"/>
              </a:rPr>
              <a:t>: FTF is resilient to predictive errors for dynamic adaptation</a:t>
            </a:r>
          </a:p>
          <a:p>
            <a:endParaRPr lang="en-US" dirty="0"/>
          </a:p>
          <a:p>
            <a:r>
              <a:rPr lang="en-US" dirty="0" err="1"/>
              <a:t>Makespan</a:t>
            </a:r>
            <a:r>
              <a:rPr lang="en-US" dirty="0"/>
              <a:t> Themis 1.24x, </a:t>
            </a:r>
            <a:r>
              <a:rPr lang="en-US" dirty="0" err="1"/>
              <a:t>AlloX</a:t>
            </a:r>
            <a:r>
              <a:rPr lang="en-US" dirty="0"/>
              <a:t> 1.27, Gavel 1.37</a:t>
            </a:r>
          </a:p>
          <a:p>
            <a:endParaRPr lang="en-US" dirty="0"/>
          </a:p>
          <a:p>
            <a:r>
              <a:rPr lang="en-US" dirty="0"/>
              <a:t>Unfair Themis 2, Gavel 3.2x, </a:t>
            </a:r>
            <a:r>
              <a:rPr lang="en-US" dirty="0" err="1"/>
              <a:t>AlloX</a:t>
            </a:r>
            <a:r>
              <a:rPr lang="en-US" dirty="0"/>
              <a:t> 3x</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616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F497D"/>
                </a:solidFill>
              </a:rPr>
              <a:t>Remove OSSP, MST from the figure, </a:t>
            </a:r>
            <a:r>
              <a:rPr lang="en-US" sz="1200" dirty="0">
                <a:solidFill>
                  <a:srgbClr val="1F497D"/>
                </a:solidFill>
              </a:rPr>
              <a:t>​</a:t>
            </a:r>
          </a:p>
          <a:p>
            <a:r>
              <a:rPr lang="en-US" sz="1200" b="1" dirty="0">
                <a:solidFill>
                  <a:srgbClr val="1F497D"/>
                </a:solidFill>
              </a:rPr>
              <a:t>Keep Gavel, </a:t>
            </a:r>
            <a:r>
              <a:rPr lang="en-US" sz="1200" b="1" dirty="0" err="1">
                <a:solidFill>
                  <a:srgbClr val="1F497D"/>
                </a:solidFill>
              </a:rPr>
              <a:t>Allox</a:t>
            </a:r>
            <a:r>
              <a:rPr lang="en-US" sz="1200" b="1" dirty="0">
                <a:solidFill>
                  <a:srgbClr val="1F497D"/>
                </a:solidFill>
              </a:rPr>
              <a:t>, Themis and another version with just Themis, </a:t>
            </a:r>
            <a:r>
              <a:rPr lang="en-US" sz="1200" b="1" dirty="0" err="1">
                <a:solidFill>
                  <a:srgbClr val="1F497D"/>
                </a:solidFill>
              </a:rPr>
              <a:t>Allox</a:t>
            </a:r>
            <a:r>
              <a:rPr lang="en-US" sz="1200" dirty="0">
                <a:solidFill>
                  <a:srgbClr val="1F497D"/>
                </a:solidFill>
              </a:rPr>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6532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F497D"/>
                </a:solidFill>
              </a:rPr>
              <a:t>Remove OSSP, MST from the figure, </a:t>
            </a:r>
            <a:r>
              <a:rPr lang="en-US" sz="1200" dirty="0">
                <a:solidFill>
                  <a:srgbClr val="1F497D"/>
                </a:solidFill>
              </a:rPr>
              <a:t>​</a:t>
            </a:r>
          </a:p>
          <a:p>
            <a:r>
              <a:rPr lang="en-US" sz="1200" b="1" dirty="0">
                <a:solidFill>
                  <a:srgbClr val="1F497D"/>
                </a:solidFill>
              </a:rPr>
              <a:t>Keep Gavel, </a:t>
            </a:r>
            <a:r>
              <a:rPr lang="en-US" sz="1200" b="1" dirty="0" err="1">
                <a:solidFill>
                  <a:srgbClr val="1F497D"/>
                </a:solidFill>
              </a:rPr>
              <a:t>Allox</a:t>
            </a:r>
            <a:r>
              <a:rPr lang="en-US" sz="1200" b="1" dirty="0">
                <a:solidFill>
                  <a:srgbClr val="1F497D"/>
                </a:solidFill>
              </a:rPr>
              <a:t>, Themis and another version with just Themis, </a:t>
            </a:r>
            <a:r>
              <a:rPr lang="en-US" sz="1200" b="1" dirty="0" err="1">
                <a:solidFill>
                  <a:srgbClr val="1F497D"/>
                </a:solidFill>
              </a:rPr>
              <a:t>Allox</a:t>
            </a:r>
            <a:r>
              <a:rPr lang="en-US" sz="1200" dirty="0">
                <a:solidFill>
                  <a:srgbClr val="1F497D"/>
                </a:solidFill>
              </a:rPr>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2519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1F497D"/>
                </a:solidFill>
              </a:rPr>
              <a:t>Remove OSSP, MST from the figure, </a:t>
            </a:r>
            <a:r>
              <a:rPr lang="en-US" sz="1200" dirty="0">
                <a:solidFill>
                  <a:srgbClr val="1F497D"/>
                </a:solidFill>
              </a:rPr>
              <a:t>​</a:t>
            </a:r>
          </a:p>
          <a:p>
            <a:r>
              <a:rPr lang="en-US" sz="1200" b="1" dirty="0">
                <a:solidFill>
                  <a:srgbClr val="1F497D"/>
                </a:solidFill>
              </a:rPr>
              <a:t>Keep Gavel, </a:t>
            </a:r>
            <a:r>
              <a:rPr lang="en-US" sz="1200" b="1" dirty="0" err="1">
                <a:solidFill>
                  <a:srgbClr val="1F497D"/>
                </a:solidFill>
              </a:rPr>
              <a:t>Allox</a:t>
            </a:r>
            <a:r>
              <a:rPr lang="en-US" sz="1200" b="1" dirty="0">
                <a:solidFill>
                  <a:srgbClr val="1F497D"/>
                </a:solidFill>
              </a:rPr>
              <a:t>, Themis and another version with just Themis, </a:t>
            </a:r>
            <a:r>
              <a:rPr lang="en-US" sz="1200" b="1" dirty="0" err="1">
                <a:solidFill>
                  <a:srgbClr val="1F497D"/>
                </a:solidFill>
              </a:rPr>
              <a:t>Allox</a:t>
            </a:r>
            <a:r>
              <a:rPr lang="en-US" sz="1200" dirty="0">
                <a:solidFill>
                  <a:srgbClr val="1F497D"/>
                </a:solidFill>
              </a:rPr>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38099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41</a:t>
            </a:fld>
            <a:endParaRPr lang="en-US"/>
          </a:p>
        </p:txBody>
      </p:sp>
    </p:spTree>
    <p:extLst>
      <p:ext uri="{BB962C8B-B14F-4D97-AF65-F5344CB8AC3E}">
        <p14:creationId xmlns:p14="http://schemas.microsoft.com/office/powerpoint/2010/main" val="1765359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2A06C3-0C24-4C4A-8077-A8EA98064258}" type="slidenum">
              <a:rPr lang="en-US" smtClean="0"/>
              <a:t>6</a:t>
            </a:fld>
            <a:endParaRPr lang="en-US"/>
          </a:p>
        </p:txBody>
      </p:sp>
    </p:spTree>
    <p:extLst>
      <p:ext uri="{BB962C8B-B14F-4D97-AF65-F5344CB8AC3E}">
        <p14:creationId xmlns:p14="http://schemas.microsoft.com/office/powerpoint/2010/main" val="1702705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3079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3622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049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375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61C8C0-F658-3245-B6CE-1B0377321E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5042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4/18/23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3142270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122202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71520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3" y="273423"/>
            <a:ext cx="10971684" cy="1144631"/>
          </a:xfrm>
          <a:prstGeom prst="rect">
            <a:avLst/>
          </a:prstGeom>
          <a:noFill/>
          <a:ln w="0">
            <a:noFill/>
          </a:ln>
        </p:spPr>
        <p:txBody>
          <a:bodyPr lIns="0" tIns="0" rIns="0" bIns="0" anchor="ctr">
            <a:noAutofit/>
          </a:bodyPr>
          <a:lstStyle/>
          <a:p>
            <a:pPr algn="ctr">
              <a:buNone/>
            </a:pPr>
            <a:endParaRPr lang="en-US" sz="5321" b="0" strike="noStrike" spc="-1">
              <a:latin typeface="Arial" panose="020B0604020202020204"/>
            </a:endParaRPr>
          </a:p>
        </p:txBody>
      </p:sp>
      <p:sp>
        <p:nvSpPr>
          <p:cNvPr id="8" name="PlaceHolder 2"/>
          <p:cNvSpPr>
            <a:spLocks noGrp="1"/>
          </p:cNvSpPr>
          <p:nvPr>
            <p:ph/>
          </p:nvPr>
        </p:nvSpPr>
        <p:spPr>
          <a:xfrm>
            <a:off x="609563" y="1604399"/>
            <a:ext cx="10971684" cy="3976819"/>
          </a:xfrm>
          <a:prstGeom prst="rect">
            <a:avLst/>
          </a:prstGeom>
          <a:noFill/>
          <a:ln w="0">
            <a:noFill/>
          </a:ln>
        </p:spPr>
        <p:txBody>
          <a:bodyPr lIns="0" tIns="0" rIns="0" bIns="0" anchor="t">
            <a:normAutofit/>
          </a:bodyPr>
          <a:lstStyle/>
          <a:p>
            <a:endParaRPr lang="en-US" sz="3871" b="0" strike="noStrike" spc="-1">
              <a:latin typeface="Arial" panose="020B0604020202020204"/>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25DBA550-69BE-4740-8BB0-8BB46FA4EA48}" type="slidenum">
              <a:rPr/>
              <a:t>‹#›</a:t>
            </a:fld>
            <a:endParaRPr/>
          </a:p>
        </p:txBody>
      </p:sp>
      <p:sp>
        <p:nvSpPr>
          <p:cNvPr id="6" name="PlaceHolder 5"/>
          <p:cNvSpPr>
            <a:spLocks noGrp="1"/>
          </p:cNvSpPr>
          <p:nvPr>
            <p:ph type="dt" idx="1"/>
          </p:nvPr>
        </p:nvSpPr>
        <p:spPr/>
        <p:txBody>
          <a:bodyPr/>
          <a:lstStyle/>
          <a:p>
            <a:endParaRPr lang="en-US"/>
          </a:p>
        </p:txBody>
      </p:sp>
    </p:spTree>
    <p:extLst>
      <p:ext uri="{BB962C8B-B14F-4D97-AF65-F5344CB8AC3E}">
        <p14:creationId xmlns:p14="http://schemas.microsoft.com/office/powerpoint/2010/main" val="298726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737300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4/18/23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413435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937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4/18/23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951222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4/18/23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98993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4/18/23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063717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2375135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4/18/23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336592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8C2560D-EC28-3B41-86E8-18F1CE0113B4}" type="datetimeFigureOut">
              <a:rPr lang="en-US" smtClean="0"/>
              <a:t>4/18/23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421743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609585" rtl="0" eaLnBrk="1" latinLnBrk="0" hangingPunct="1">
        <a:spcBef>
          <a:spcPct val="0"/>
        </a:spcBef>
        <a:buNone/>
        <a:defRPr sz="5867" kern="1200">
          <a:solidFill>
            <a:schemeClr val="tx1"/>
          </a:solidFill>
          <a:latin typeface="Bebas Neue Regular"/>
          <a:ea typeface="+mj-ea"/>
          <a:cs typeface="Bebas Neue Regular"/>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667"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4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chart" Target="../charts/char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22.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uw-mad-dash/shockwave"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12192000" cy="3852167"/>
          </a:xfrm>
        </p:spPr>
        <p:txBody>
          <a:bodyPr>
            <a:normAutofit/>
          </a:bodyPr>
          <a:lstStyle/>
          <a:p>
            <a:r>
              <a:rPr lang="en-US" sz="5333" dirty="0"/>
              <a:t>SHOCKWAVE: Fair and Efficient GPU Sharing for Deep Learning Under Dynamic Adaptation</a:t>
            </a:r>
            <a:br>
              <a:rPr lang="en-US" sz="5333" dirty="0"/>
            </a:br>
            <a:endParaRPr lang="en-US" sz="5333" dirty="0"/>
          </a:p>
        </p:txBody>
      </p:sp>
      <p:sp>
        <p:nvSpPr>
          <p:cNvPr id="3" name="Subtitle 2"/>
          <p:cNvSpPr>
            <a:spLocks noGrp="1"/>
          </p:cNvSpPr>
          <p:nvPr>
            <p:ph type="subTitle" idx="1"/>
          </p:nvPr>
        </p:nvSpPr>
        <p:spPr>
          <a:xfrm>
            <a:off x="1" y="3468258"/>
            <a:ext cx="12191999" cy="2950652"/>
          </a:xfrm>
        </p:spPr>
        <p:txBody>
          <a:bodyPr>
            <a:normAutofit/>
          </a:bodyPr>
          <a:lstStyle/>
          <a:p>
            <a:r>
              <a:rPr lang="en-US" sz="2667" dirty="0" err="1">
                <a:solidFill>
                  <a:schemeClr val="tx1"/>
                </a:solidFill>
              </a:rPr>
              <a:t>Pengfei</a:t>
            </a:r>
            <a:r>
              <a:rPr lang="en-US" sz="2667" dirty="0">
                <a:solidFill>
                  <a:schemeClr val="tx1"/>
                </a:solidFill>
              </a:rPr>
              <a:t> Zheng, Rui Pan, </a:t>
            </a:r>
            <a:r>
              <a:rPr lang="en-US" sz="2667" dirty="0" err="1">
                <a:solidFill>
                  <a:schemeClr val="tx1"/>
                </a:solidFill>
              </a:rPr>
              <a:t>Tarannum</a:t>
            </a:r>
            <a:r>
              <a:rPr lang="en-US" sz="2667" dirty="0">
                <a:solidFill>
                  <a:schemeClr val="tx1"/>
                </a:solidFill>
              </a:rPr>
              <a:t> Khan, </a:t>
            </a:r>
          </a:p>
          <a:p>
            <a:r>
              <a:rPr lang="en-US" sz="2667" dirty="0">
                <a:solidFill>
                  <a:schemeClr val="accent6"/>
                </a:solidFill>
              </a:rPr>
              <a:t>Shivaram Venkataraman</a:t>
            </a:r>
            <a:r>
              <a:rPr lang="en-US" sz="2667" dirty="0">
                <a:solidFill>
                  <a:schemeClr val="tx1"/>
                </a:solidFill>
              </a:rPr>
              <a:t>,  Aditya </a:t>
            </a:r>
            <a:r>
              <a:rPr lang="en-US" sz="2667" dirty="0" err="1">
                <a:solidFill>
                  <a:schemeClr val="tx1"/>
                </a:solidFill>
              </a:rPr>
              <a:t>Akella</a:t>
            </a:r>
            <a:endParaRPr lang="en-US" sz="2667" dirty="0">
              <a:solidFill>
                <a:schemeClr val="tx1"/>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19574" y="4943583"/>
            <a:ext cx="854263" cy="1343397"/>
          </a:xfrm>
          <a:prstGeom prst="rect">
            <a:avLst/>
          </a:prstGeom>
        </p:spPr>
      </p:pic>
      <p:pic>
        <p:nvPicPr>
          <p:cNvPr id="1026" name="Picture 2">
            <a:extLst>
              <a:ext uri="{FF2B5EF4-FFF2-40B4-BE49-F238E27FC236}">
                <a16:creationId xmlns:a16="http://schemas.microsoft.com/office/drawing/2014/main" id="{04A3D5AB-2975-C123-675F-B2851607C2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697" y="5320800"/>
            <a:ext cx="2062264" cy="58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60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476857" y="5433605"/>
            <a:ext cx="3505200" cy="1143000"/>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Efficiency</a:t>
            </a:r>
          </a:p>
        </p:txBody>
      </p:sp>
      <p:grpSp>
        <p:nvGrpSpPr>
          <p:cNvPr id="14" name="Group 13">
            <a:extLst>
              <a:ext uri="{FF2B5EF4-FFF2-40B4-BE49-F238E27FC236}">
                <a16:creationId xmlns:a16="http://schemas.microsoft.com/office/drawing/2014/main" id="{9B24D8DE-A9C0-5C17-4B6B-1E357CB3F33D}"/>
              </a:ext>
            </a:extLst>
          </p:cNvPr>
          <p:cNvGrpSpPr/>
          <p:nvPr/>
        </p:nvGrpSpPr>
        <p:grpSpPr>
          <a:xfrm>
            <a:off x="5562926" y="1394762"/>
            <a:ext cx="5306689" cy="4987009"/>
            <a:chOff x="2241794" y="1046071"/>
            <a:chExt cx="3980017" cy="3740257"/>
          </a:xfrm>
        </p:grpSpPr>
        <p:pic>
          <p:nvPicPr>
            <p:cNvPr id="7" name="Picture 6">
              <a:extLst>
                <a:ext uri="{FF2B5EF4-FFF2-40B4-BE49-F238E27FC236}">
                  <a16:creationId xmlns:a16="http://schemas.microsoft.com/office/drawing/2014/main" id="{F8E1A999-4EB5-30C0-CB80-B3F74952CF03}"/>
                </a:ext>
              </a:extLst>
            </p:cNvPr>
            <p:cNvPicPr>
              <a:picLocks noChangeAspect="1"/>
            </p:cNvPicPr>
            <p:nvPr/>
          </p:nvPicPr>
          <p:blipFill>
            <a:blip r:embed="rId3"/>
            <a:stretch>
              <a:fillRect/>
            </a:stretch>
          </p:blipFill>
          <p:spPr>
            <a:xfrm>
              <a:off x="2241794" y="1046071"/>
              <a:ext cx="3980017" cy="3740257"/>
            </a:xfrm>
            <a:prstGeom prst="rect">
              <a:avLst/>
            </a:prstGeom>
          </p:spPr>
        </p:pic>
        <p:grpSp>
          <p:nvGrpSpPr>
            <p:cNvPr id="13" name="Group 12">
              <a:extLst>
                <a:ext uri="{FF2B5EF4-FFF2-40B4-BE49-F238E27FC236}">
                  <a16:creationId xmlns:a16="http://schemas.microsoft.com/office/drawing/2014/main" id="{C4F0BBBC-1C33-C3B7-CF4D-BBBD4BB7A04E}"/>
                </a:ext>
              </a:extLst>
            </p:cNvPr>
            <p:cNvGrpSpPr/>
            <p:nvPr/>
          </p:nvGrpSpPr>
          <p:grpSpPr>
            <a:xfrm>
              <a:off x="3073400" y="2032000"/>
              <a:ext cx="381000" cy="2738529"/>
              <a:chOff x="3073400" y="2032000"/>
              <a:chExt cx="381000" cy="2738529"/>
            </a:xfrm>
          </p:grpSpPr>
          <p:sp>
            <p:nvSpPr>
              <p:cNvPr id="8" name="Rectangle 7">
                <a:extLst>
                  <a:ext uri="{FF2B5EF4-FFF2-40B4-BE49-F238E27FC236}">
                    <a16:creationId xmlns:a16="http://schemas.microsoft.com/office/drawing/2014/main" id="{F2294264-D7C7-22AF-E4B7-85488B05087D}"/>
                  </a:ext>
                </a:extLst>
              </p:cNvPr>
              <p:cNvSpPr/>
              <p:nvPr/>
            </p:nvSpPr>
            <p:spPr>
              <a:xfrm>
                <a:off x="3124200" y="2032000"/>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
            <p:nvSpPr>
              <p:cNvPr id="10" name="Rectangle 9">
                <a:extLst>
                  <a:ext uri="{FF2B5EF4-FFF2-40B4-BE49-F238E27FC236}">
                    <a16:creationId xmlns:a16="http://schemas.microsoft.com/office/drawing/2014/main" id="{122C1085-EB03-3687-D87B-40E65E3FDBB5}"/>
                  </a:ext>
                </a:extLst>
              </p:cNvPr>
              <p:cNvSpPr/>
              <p:nvPr/>
            </p:nvSpPr>
            <p:spPr>
              <a:xfrm>
                <a:off x="3098800" y="3276600"/>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
            <p:nvSpPr>
              <p:cNvPr id="11" name="Rectangle 10">
                <a:extLst>
                  <a:ext uri="{FF2B5EF4-FFF2-40B4-BE49-F238E27FC236}">
                    <a16:creationId xmlns:a16="http://schemas.microsoft.com/office/drawing/2014/main" id="{5FE6E81C-0849-415F-85B6-56030DBEA697}"/>
                  </a:ext>
                </a:extLst>
              </p:cNvPr>
              <p:cNvSpPr/>
              <p:nvPr/>
            </p:nvSpPr>
            <p:spPr>
              <a:xfrm>
                <a:off x="3073400" y="4503829"/>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grpSp>
      </p:grpSp>
      <p:pic>
        <p:nvPicPr>
          <p:cNvPr id="12" name="Picture 11">
            <a:extLst>
              <a:ext uri="{FF2B5EF4-FFF2-40B4-BE49-F238E27FC236}">
                <a16:creationId xmlns:a16="http://schemas.microsoft.com/office/drawing/2014/main" id="{D7D12F30-DF79-4CA6-204A-4991ABC90F80}"/>
              </a:ext>
            </a:extLst>
          </p:cNvPr>
          <p:cNvPicPr>
            <a:picLocks noChangeAspect="1"/>
          </p:cNvPicPr>
          <p:nvPr/>
        </p:nvPicPr>
        <p:blipFill>
          <a:blip r:embed="rId4"/>
          <a:stretch>
            <a:fillRect/>
          </a:stretch>
        </p:blipFill>
        <p:spPr>
          <a:xfrm>
            <a:off x="118534" y="1641974"/>
            <a:ext cx="4221849" cy="3574053"/>
          </a:xfrm>
          <a:prstGeom prst="rect">
            <a:avLst/>
          </a:prstGeom>
        </p:spPr>
      </p:pic>
    </p:spTree>
    <p:extLst>
      <p:ext uri="{BB962C8B-B14F-4D97-AF65-F5344CB8AC3E}">
        <p14:creationId xmlns:p14="http://schemas.microsoft.com/office/powerpoint/2010/main" val="32000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609600" y="1394761"/>
            <a:ext cx="10972800" cy="4525963"/>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Fairness</a:t>
            </a:r>
          </a:p>
        </p:txBody>
      </p:sp>
      <p:pic>
        <p:nvPicPr>
          <p:cNvPr id="4" name="图片 56">
            <a:extLst>
              <a:ext uri="{FF2B5EF4-FFF2-40B4-BE49-F238E27FC236}">
                <a16:creationId xmlns:a16="http://schemas.microsoft.com/office/drawing/2014/main" id="{01721D02-AEF3-809A-7BCE-D4BA09FB2147}"/>
              </a:ext>
            </a:extLst>
          </p:cNvPr>
          <p:cNvPicPr/>
          <p:nvPr>
            <p:custDataLst>
              <p:tags r:id="rId1"/>
            </p:custDataLst>
          </p:nvPr>
        </p:nvPicPr>
        <p:blipFill>
          <a:blip r:embed="rId4"/>
          <a:srcRect t="6272"/>
          <a:stretch>
            <a:fillRect/>
          </a:stretch>
        </p:blipFill>
        <p:spPr>
          <a:xfrm>
            <a:off x="609601" y="2323632"/>
            <a:ext cx="3825841" cy="2508424"/>
          </a:xfrm>
          <a:prstGeom prst="rect">
            <a:avLst/>
          </a:prstGeom>
          <a:ln w="0">
            <a:noFill/>
          </a:ln>
        </p:spPr>
      </p:pic>
      <p:pic>
        <p:nvPicPr>
          <p:cNvPr id="7" name="Picture 6">
            <a:extLst>
              <a:ext uri="{FF2B5EF4-FFF2-40B4-BE49-F238E27FC236}">
                <a16:creationId xmlns:a16="http://schemas.microsoft.com/office/drawing/2014/main" id="{46F32BEE-AE33-5CAD-97DB-5AE38D2B5C9E}"/>
              </a:ext>
            </a:extLst>
          </p:cNvPr>
          <p:cNvPicPr>
            <a:picLocks noChangeAspect="1"/>
          </p:cNvPicPr>
          <p:nvPr/>
        </p:nvPicPr>
        <p:blipFill>
          <a:blip r:embed="rId5"/>
          <a:stretch>
            <a:fillRect/>
          </a:stretch>
        </p:blipFill>
        <p:spPr>
          <a:xfrm>
            <a:off x="5206520" y="2279267"/>
            <a:ext cx="3825841" cy="2734879"/>
          </a:xfrm>
          <a:prstGeom prst="rect">
            <a:avLst/>
          </a:prstGeom>
        </p:spPr>
      </p:pic>
      <p:sp>
        <p:nvSpPr>
          <p:cNvPr id="8" name="TextBox 7">
            <a:extLst>
              <a:ext uri="{FF2B5EF4-FFF2-40B4-BE49-F238E27FC236}">
                <a16:creationId xmlns:a16="http://schemas.microsoft.com/office/drawing/2014/main" id="{FB0379A7-782D-62B3-7259-B8F3EE943C54}"/>
              </a:ext>
            </a:extLst>
          </p:cNvPr>
          <p:cNvSpPr txBox="1"/>
          <p:nvPr/>
        </p:nvSpPr>
        <p:spPr>
          <a:xfrm>
            <a:off x="9160933" y="3115733"/>
            <a:ext cx="2421467" cy="1200329"/>
          </a:xfrm>
          <a:prstGeom prst="rect">
            <a:avLst/>
          </a:prstGeom>
          <a:noFill/>
        </p:spPr>
        <p:txBody>
          <a:bodyPr wrap="square" rtlCol="0">
            <a:spAutoFit/>
          </a:bodyPr>
          <a:lstStyle/>
          <a:p>
            <a:pPr algn="ctr" defTabSz="609585"/>
            <a:r>
              <a:rPr lang="en-US" sz="2400" dirty="0">
                <a:solidFill>
                  <a:prstClr val="black"/>
                </a:solidFill>
                <a:latin typeface="Gill Sans MT"/>
              </a:rPr>
              <a:t>Leads to 2x worse than fair finish time</a:t>
            </a:r>
          </a:p>
        </p:txBody>
      </p:sp>
    </p:spTree>
    <p:extLst>
      <p:ext uri="{BB962C8B-B14F-4D97-AF65-F5344CB8AC3E}">
        <p14:creationId xmlns:p14="http://schemas.microsoft.com/office/powerpoint/2010/main" val="177616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609600" y="1394761"/>
            <a:ext cx="10972800" cy="4525963"/>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Fairness</a:t>
            </a:r>
          </a:p>
        </p:txBody>
      </p:sp>
      <p:pic>
        <p:nvPicPr>
          <p:cNvPr id="4" name="图片 56">
            <a:extLst>
              <a:ext uri="{FF2B5EF4-FFF2-40B4-BE49-F238E27FC236}">
                <a16:creationId xmlns:a16="http://schemas.microsoft.com/office/drawing/2014/main" id="{01721D02-AEF3-809A-7BCE-D4BA09FB2147}"/>
              </a:ext>
            </a:extLst>
          </p:cNvPr>
          <p:cNvPicPr/>
          <p:nvPr>
            <p:custDataLst>
              <p:tags r:id="rId1"/>
            </p:custDataLst>
          </p:nvPr>
        </p:nvPicPr>
        <p:blipFill>
          <a:blip r:embed="rId4"/>
          <a:srcRect t="6272"/>
          <a:stretch>
            <a:fillRect/>
          </a:stretch>
        </p:blipFill>
        <p:spPr>
          <a:xfrm>
            <a:off x="609601" y="2323632"/>
            <a:ext cx="3825841" cy="2508424"/>
          </a:xfrm>
          <a:prstGeom prst="rect">
            <a:avLst/>
          </a:prstGeom>
          <a:ln w="0">
            <a:noFill/>
          </a:ln>
        </p:spPr>
      </p:pic>
      <p:sp>
        <p:nvSpPr>
          <p:cNvPr id="6" name="TextBox 5">
            <a:extLst>
              <a:ext uri="{FF2B5EF4-FFF2-40B4-BE49-F238E27FC236}">
                <a16:creationId xmlns:a16="http://schemas.microsoft.com/office/drawing/2014/main" id="{E66AD233-62CB-0207-45C3-41ED6F1F470A}"/>
              </a:ext>
            </a:extLst>
          </p:cNvPr>
          <p:cNvSpPr txBox="1"/>
          <p:nvPr/>
        </p:nvSpPr>
        <p:spPr>
          <a:xfrm>
            <a:off x="0" y="5265907"/>
            <a:ext cx="12192000" cy="502766"/>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How do we achieve efficiency with long term fairness for dynamic ML jobs?</a:t>
            </a:r>
          </a:p>
        </p:txBody>
      </p:sp>
      <p:pic>
        <p:nvPicPr>
          <p:cNvPr id="7" name="Picture 6">
            <a:extLst>
              <a:ext uri="{FF2B5EF4-FFF2-40B4-BE49-F238E27FC236}">
                <a16:creationId xmlns:a16="http://schemas.microsoft.com/office/drawing/2014/main" id="{46F32BEE-AE33-5CAD-97DB-5AE38D2B5C9E}"/>
              </a:ext>
            </a:extLst>
          </p:cNvPr>
          <p:cNvPicPr>
            <a:picLocks noChangeAspect="1"/>
          </p:cNvPicPr>
          <p:nvPr/>
        </p:nvPicPr>
        <p:blipFill>
          <a:blip r:embed="rId5"/>
          <a:stretch>
            <a:fillRect/>
          </a:stretch>
        </p:blipFill>
        <p:spPr>
          <a:xfrm>
            <a:off x="5206520" y="2279267"/>
            <a:ext cx="3825841" cy="2734879"/>
          </a:xfrm>
          <a:prstGeom prst="rect">
            <a:avLst/>
          </a:prstGeom>
        </p:spPr>
      </p:pic>
      <p:sp>
        <p:nvSpPr>
          <p:cNvPr id="8" name="TextBox 7">
            <a:extLst>
              <a:ext uri="{FF2B5EF4-FFF2-40B4-BE49-F238E27FC236}">
                <a16:creationId xmlns:a16="http://schemas.microsoft.com/office/drawing/2014/main" id="{FB0379A7-782D-62B3-7259-B8F3EE943C54}"/>
              </a:ext>
            </a:extLst>
          </p:cNvPr>
          <p:cNvSpPr txBox="1"/>
          <p:nvPr/>
        </p:nvSpPr>
        <p:spPr>
          <a:xfrm>
            <a:off x="9160933" y="3115733"/>
            <a:ext cx="2421467" cy="1200329"/>
          </a:xfrm>
          <a:prstGeom prst="rect">
            <a:avLst/>
          </a:prstGeom>
          <a:noFill/>
        </p:spPr>
        <p:txBody>
          <a:bodyPr wrap="square" rtlCol="0">
            <a:spAutoFit/>
          </a:bodyPr>
          <a:lstStyle/>
          <a:p>
            <a:pPr algn="ctr" defTabSz="609585"/>
            <a:r>
              <a:rPr lang="en-US" sz="2400" dirty="0">
                <a:solidFill>
                  <a:prstClr val="black"/>
                </a:solidFill>
                <a:latin typeface="Gill Sans MT"/>
              </a:rPr>
              <a:t>Leads to 2x worse than fair finish time</a:t>
            </a:r>
          </a:p>
        </p:txBody>
      </p:sp>
    </p:spTree>
    <p:extLst>
      <p:ext uri="{BB962C8B-B14F-4D97-AF65-F5344CB8AC3E}">
        <p14:creationId xmlns:p14="http://schemas.microsoft.com/office/powerpoint/2010/main" val="112872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2D33-97D8-A7DD-4E20-6DFF18BB9E25}"/>
              </a:ext>
            </a:extLst>
          </p:cNvPr>
          <p:cNvSpPr>
            <a:spLocks noGrp="1"/>
          </p:cNvSpPr>
          <p:nvPr>
            <p:ph type="title"/>
          </p:nvPr>
        </p:nvSpPr>
        <p:spPr/>
        <p:txBody>
          <a:bodyPr/>
          <a:lstStyle/>
          <a:p>
            <a:r>
              <a:rPr lang="en-US" dirty="0">
                <a:solidFill>
                  <a:schemeClr val="accent6">
                    <a:lumMod val="75000"/>
                  </a:schemeClr>
                </a:solidFill>
              </a:rPr>
              <a:t>SHOCKWAVE</a:t>
            </a:r>
          </a:p>
        </p:txBody>
      </p:sp>
      <p:sp>
        <p:nvSpPr>
          <p:cNvPr id="3" name="Content Placeholder 2">
            <a:extLst>
              <a:ext uri="{FF2B5EF4-FFF2-40B4-BE49-F238E27FC236}">
                <a16:creationId xmlns:a16="http://schemas.microsoft.com/office/drawing/2014/main" id="{32F8ECBB-8B94-B3D0-6B6A-E9C0823D8543}"/>
              </a:ext>
            </a:extLst>
          </p:cNvPr>
          <p:cNvSpPr>
            <a:spLocks noGrp="1"/>
          </p:cNvSpPr>
          <p:nvPr>
            <p:ph idx="1"/>
          </p:nvPr>
        </p:nvSpPr>
        <p:spPr/>
        <p:txBody>
          <a:bodyPr>
            <a:normAutofit/>
          </a:bodyPr>
          <a:lstStyle/>
          <a:p>
            <a:pPr marL="0" indent="0">
              <a:buNone/>
            </a:pPr>
            <a:r>
              <a:rPr lang="en-US" sz="2667" dirty="0"/>
              <a:t>Shockwave: Fair and Efficient Scheduler under Dynamic Adaptation</a:t>
            </a:r>
          </a:p>
          <a:p>
            <a:pPr marL="0" indent="0">
              <a:buNone/>
            </a:pPr>
            <a:endParaRPr lang="en-US" sz="2667" dirty="0"/>
          </a:p>
          <a:p>
            <a:pPr marL="0" indent="0">
              <a:buNone/>
            </a:pPr>
            <a:r>
              <a:rPr lang="en-US" sz="2667" dirty="0"/>
              <a:t>Key contributions</a:t>
            </a:r>
          </a:p>
          <a:p>
            <a:pPr marL="0" indent="0">
              <a:buNone/>
            </a:pPr>
            <a:r>
              <a:rPr lang="en-US" sz="2667" dirty="0"/>
              <a:t>	</a:t>
            </a:r>
            <a:r>
              <a:rPr lang="en-US" sz="2667" dirty="0">
                <a:solidFill>
                  <a:srgbClr val="00B050"/>
                </a:solidFill>
              </a:rPr>
              <a:t>Predictive model </a:t>
            </a:r>
            <a:r>
              <a:rPr lang="en-US" sz="2667" dirty="0"/>
              <a:t>for Dynamic Adaptation</a:t>
            </a:r>
          </a:p>
          <a:p>
            <a:pPr marL="0" indent="0">
              <a:buNone/>
            </a:pPr>
            <a:r>
              <a:rPr lang="en-US" sz="2667" dirty="0"/>
              <a:t>	</a:t>
            </a:r>
            <a:r>
              <a:rPr lang="en-US" sz="2667" dirty="0">
                <a:solidFill>
                  <a:schemeClr val="accent6">
                    <a:lumMod val="75000"/>
                  </a:schemeClr>
                </a:solidFill>
              </a:rPr>
              <a:t>Market-based</a:t>
            </a:r>
            <a:r>
              <a:rPr lang="en-US" sz="2667" dirty="0">
                <a:solidFill>
                  <a:schemeClr val="accent6"/>
                </a:solidFill>
              </a:rPr>
              <a:t> </a:t>
            </a:r>
            <a:r>
              <a:rPr lang="en-US" sz="2667" dirty="0"/>
              <a:t>formulation with time-varying utility</a:t>
            </a:r>
          </a:p>
          <a:p>
            <a:pPr marL="0" indent="0">
              <a:buNone/>
            </a:pPr>
            <a:r>
              <a:rPr lang="en-US" sz="2667" dirty="0"/>
              <a:t>	Improves </a:t>
            </a:r>
            <a:r>
              <a:rPr lang="en-US" sz="2667" dirty="0" err="1"/>
              <a:t>makespan</a:t>
            </a:r>
            <a:r>
              <a:rPr lang="en-US" sz="2667" dirty="0"/>
              <a:t> by ~1.3x and fairness by ~2x</a:t>
            </a:r>
          </a:p>
          <a:p>
            <a:pPr marL="0" indent="0">
              <a:buNone/>
            </a:pPr>
            <a:endParaRPr lang="en-US" sz="2667" dirty="0"/>
          </a:p>
        </p:txBody>
      </p:sp>
    </p:spTree>
    <p:extLst>
      <p:ext uri="{BB962C8B-B14F-4D97-AF65-F5344CB8AC3E}">
        <p14:creationId xmlns:p14="http://schemas.microsoft.com/office/powerpoint/2010/main" val="338959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0CBF-03BA-801F-0B46-A103E1F6EC7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6C2B9840-E80D-F49F-1708-825291D4F264}"/>
              </a:ext>
            </a:extLst>
          </p:cNvPr>
          <p:cNvSpPr>
            <a:spLocks noGrp="1"/>
          </p:cNvSpPr>
          <p:nvPr>
            <p:ph idx="1"/>
          </p:nvPr>
        </p:nvSpPr>
        <p:spPr/>
        <p:txBody>
          <a:bodyPr/>
          <a:lstStyle/>
          <a:p>
            <a:pPr marL="0" indent="0">
              <a:buNone/>
            </a:pPr>
            <a:r>
              <a:rPr lang="en-US" dirty="0">
                <a:solidFill>
                  <a:schemeClr val="bg1">
                    <a:lumMod val="75000"/>
                  </a:schemeClr>
                </a:solidFill>
              </a:rPr>
              <a:t>Problem statement</a:t>
            </a:r>
          </a:p>
          <a:p>
            <a:pPr marL="0" indent="0">
              <a:buNone/>
            </a:pPr>
            <a:r>
              <a:rPr lang="en-US" dirty="0"/>
              <a:t>Related work, Challenges</a:t>
            </a:r>
          </a:p>
          <a:p>
            <a:pPr marL="0" indent="0">
              <a:buNone/>
            </a:pPr>
            <a:r>
              <a:rPr lang="en-US" dirty="0"/>
              <a:t>Shockwave Design</a:t>
            </a:r>
          </a:p>
          <a:p>
            <a:pPr marL="0" indent="0">
              <a:buNone/>
            </a:pPr>
            <a:r>
              <a:rPr lang="en-US" dirty="0"/>
              <a:t>Evaluation</a:t>
            </a:r>
          </a:p>
          <a:p>
            <a:pPr marL="0" indent="0">
              <a:buNone/>
            </a:pPr>
            <a:endParaRPr lang="en-US" dirty="0"/>
          </a:p>
        </p:txBody>
      </p:sp>
    </p:spTree>
    <p:extLst>
      <p:ext uri="{BB962C8B-B14F-4D97-AF65-F5344CB8AC3E}">
        <p14:creationId xmlns:p14="http://schemas.microsoft.com/office/powerpoint/2010/main" val="2288514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3DA5-98DC-CA08-63C5-5523B327D5AA}"/>
              </a:ext>
            </a:extLst>
          </p:cNvPr>
          <p:cNvSpPr>
            <a:spLocks noGrp="1"/>
          </p:cNvSpPr>
          <p:nvPr>
            <p:ph type="title"/>
          </p:nvPr>
        </p:nvSpPr>
        <p:spPr/>
        <p:txBody>
          <a:bodyPr/>
          <a:lstStyle/>
          <a:p>
            <a:r>
              <a:rPr lang="en-US" dirty="0" err="1"/>
              <a:t>SoME</a:t>
            </a:r>
            <a:r>
              <a:rPr lang="en-US" dirty="0"/>
              <a:t> Prior DL SCHEDULERS</a:t>
            </a:r>
          </a:p>
        </p:txBody>
      </p:sp>
      <p:sp>
        <p:nvSpPr>
          <p:cNvPr id="3" name="Content Placeholder 2">
            <a:extLst>
              <a:ext uri="{FF2B5EF4-FFF2-40B4-BE49-F238E27FC236}">
                <a16:creationId xmlns:a16="http://schemas.microsoft.com/office/drawing/2014/main" id="{FBB75CA1-F4D4-ED11-2853-907CCED0C91D}"/>
              </a:ext>
            </a:extLst>
          </p:cNvPr>
          <p:cNvSpPr>
            <a:spLocks noGrp="1"/>
          </p:cNvSpPr>
          <p:nvPr>
            <p:ph idx="1"/>
          </p:nvPr>
        </p:nvSpPr>
        <p:spPr>
          <a:xfrm>
            <a:off x="609600" y="1515534"/>
            <a:ext cx="9550400" cy="5206999"/>
          </a:xfrm>
        </p:spPr>
        <p:txBody>
          <a:bodyPr>
            <a:noAutofit/>
          </a:bodyPr>
          <a:lstStyle/>
          <a:p>
            <a:pPr marL="0" indent="0">
              <a:buNone/>
            </a:pPr>
            <a:r>
              <a:rPr lang="en-US" sz="2400" dirty="0"/>
              <a:t>Improve Cluster Utilization:</a:t>
            </a:r>
          </a:p>
          <a:p>
            <a:pPr marL="0" indent="0">
              <a:buNone/>
            </a:pPr>
            <a:r>
              <a:rPr lang="en-US" sz="2400" dirty="0" err="1"/>
              <a:t>Gandiva</a:t>
            </a:r>
            <a:r>
              <a:rPr lang="en-US" sz="2400" dirty="0"/>
              <a:t> (OSDI 2018), </a:t>
            </a:r>
            <a:r>
              <a:rPr lang="en-US" sz="2400" dirty="0" err="1"/>
              <a:t>AntMan</a:t>
            </a:r>
            <a:r>
              <a:rPr lang="en-US" sz="2400" dirty="0"/>
              <a:t> (OSDI 2020), </a:t>
            </a:r>
            <a:r>
              <a:rPr lang="en-US" sz="2400" dirty="0" err="1"/>
              <a:t>HiveD</a:t>
            </a:r>
            <a:r>
              <a:rPr lang="en-US" sz="2400" dirty="0"/>
              <a:t> (OSDI 2020)</a:t>
            </a:r>
          </a:p>
          <a:p>
            <a:pPr marL="0" indent="0">
              <a:buNone/>
            </a:pPr>
            <a:endParaRPr lang="en-US" sz="2400" dirty="0"/>
          </a:p>
          <a:p>
            <a:pPr marL="0" indent="0">
              <a:buNone/>
            </a:pPr>
            <a:r>
              <a:rPr lang="en-US" sz="2400" dirty="0"/>
              <a:t>Reduce Job-completion Time</a:t>
            </a:r>
          </a:p>
          <a:p>
            <a:pPr marL="0" indent="0">
              <a:buNone/>
            </a:pPr>
            <a:r>
              <a:rPr lang="en-US" sz="2400" dirty="0"/>
              <a:t>Tiresias (NSDI 2019), Optimus (</a:t>
            </a:r>
            <a:r>
              <a:rPr lang="en-US" sz="2400" dirty="0" err="1"/>
              <a:t>Eurosys</a:t>
            </a:r>
            <a:r>
              <a:rPr lang="en-US" sz="2400" dirty="0"/>
              <a:t> 2019)</a:t>
            </a:r>
          </a:p>
          <a:p>
            <a:pPr marL="0" indent="0">
              <a:buNone/>
            </a:pPr>
            <a:endParaRPr lang="en-US" sz="2400" dirty="0"/>
          </a:p>
          <a:p>
            <a:pPr marL="0" indent="0">
              <a:buNone/>
            </a:pPr>
            <a:r>
              <a:rPr lang="en-US" sz="2400" dirty="0"/>
              <a:t>Optimize Goodput through Elasticity</a:t>
            </a:r>
          </a:p>
          <a:p>
            <a:pPr marL="0" indent="0">
              <a:buNone/>
            </a:pPr>
            <a:r>
              <a:rPr lang="en-US" sz="2400" dirty="0"/>
              <a:t>SLAQ (</a:t>
            </a:r>
            <a:r>
              <a:rPr lang="en-US" sz="2400" dirty="0" err="1"/>
              <a:t>SoCC</a:t>
            </a:r>
            <a:r>
              <a:rPr lang="en-US" sz="2400" dirty="0"/>
              <a:t> 2017), Optimus (</a:t>
            </a:r>
            <a:r>
              <a:rPr lang="en-US" sz="2400" dirty="0" err="1"/>
              <a:t>Eurosys</a:t>
            </a:r>
            <a:r>
              <a:rPr lang="en-US" sz="2400" dirty="0"/>
              <a:t> 2019), Pollux (OSDI 2021)</a:t>
            </a:r>
          </a:p>
          <a:p>
            <a:pPr marL="0" indent="0">
              <a:buNone/>
            </a:pPr>
            <a:endParaRPr lang="en-US" sz="2400" dirty="0"/>
          </a:p>
          <a:p>
            <a:pPr marL="0" indent="0">
              <a:buNone/>
            </a:pPr>
            <a:r>
              <a:rPr lang="en-US" sz="2400" dirty="0">
                <a:solidFill>
                  <a:schemeClr val="accent6">
                    <a:lumMod val="75000"/>
                  </a:schemeClr>
                </a:solidFill>
              </a:rPr>
              <a:t>Fair sharing across users:</a:t>
            </a:r>
          </a:p>
          <a:p>
            <a:pPr marL="0" indent="0">
              <a:buNone/>
            </a:pPr>
            <a:r>
              <a:rPr lang="en-US" sz="2400" dirty="0"/>
              <a:t>Themis (NSDI 2020), </a:t>
            </a:r>
            <a:r>
              <a:rPr lang="en-US" sz="2400" dirty="0" err="1"/>
              <a:t>Gandiva</a:t>
            </a:r>
            <a:r>
              <a:rPr lang="en-US" sz="2400" baseline="-25000" dirty="0" err="1"/>
              <a:t>fair</a:t>
            </a:r>
            <a:r>
              <a:rPr lang="en-US" sz="2400" dirty="0"/>
              <a:t>  </a:t>
            </a:r>
            <a:r>
              <a:rPr lang="en-US" sz="2400" dirty="0" err="1"/>
              <a:t>AlloX</a:t>
            </a:r>
            <a:r>
              <a:rPr lang="en-US" sz="2400" dirty="0"/>
              <a:t>(</a:t>
            </a:r>
            <a:r>
              <a:rPr lang="en-US" sz="2400" dirty="0" err="1"/>
              <a:t>Eurosys</a:t>
            </a:r>
            <a:r>
              <a:rPr lang="en-US" sz="2400" dirty="0"/>
              <a:t> 2020), Gavel (OSDI 2020)</a:t>
            </a:r>
            <a:endParaRPr lang="en-US" sz="2400" baseline="-25000" dirty="0"/>
          </a:p>
        </p:txBody>
      </p:sp>
    </p:spTree>
    <p:extLst>
      <p:ext uri="{BB962C8B-B14F-4D97-AF65-F5344CB8AC3E}">
        <p14:creationId xmlns:p14="http://schemas.microsoft.com/office/powerpoint/2010/main" val="3134079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t>
            </a:r>
            <a:r>
              <a:rPr lang="en-US" dirty="0">
                <a:solidFill>
                  <a:schemeClr val="accent6">
                    <a:lumMod val="75000"/>
                  </a:schemeClr>
                </a:solidFill>
              </a:rPr>
              <a:t>INACCURATE ESTIMATES</a:t>
            </a:r>
          </a:p>
        </p:txBody>
      </p:sp>
      <p:grpSp>
        <p:nvGrpSpPr>
          <p:cNvPr id="4" name="Group 3"/>
          <p:cNvGrpSpPr/>
          <p:nvPr/>
        </p:nvGrpSpPr>
        <p:grpSpPr>
          <a:xfrm>
            <a:off x="963043" y="3542814"/>
            <a:ext cx="1212972" cy="1209943"/>
            <a:chOff x="5204766" y="3944758"/>
            <a:chExt cx="1771254" cy="1806685"/>
          </a:xfrm>
        </p:grpSpPr>
        <p:sp>
          <p:nvSpPr>
            <p:cNvPr id="5" name="Rounded Rectangle 4"/>
            <p:cNvSpPr/>
            <p:nvPr/>
          </p:nvSpPr>
          <p:spPr>
            <a:xfrm>
              <a:off x="5204766" y="3944758"/>
              <a:ext cx="1771253" cy="1806685"/>
            </a:xfrm>
            <a:prstGeom prst="roundRect">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6" name="Group 5"/>
            <p:cNvGrpSpPr/>
            <p:nvPr/>
          </p:nvGrpSpPr>
          <p:grpSpPr>
            <a:xfrm>
              <a:off x="5217258" y="4092652"/>
              <a:ext cx="1758762" cy="1506282"/>
              <a:chOff x="2168923" y="3198240"/>
              <a:chExt cx="1758762" cy="150628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1" name="Group 10"/>
          <p:cNvGrpSpPr/>
          <p:nvPr/>
        </p:nvGrpSpPr>
        <p:grpSpPr>
          <a:xfrm>
            <a:off x="2629183" y="3538230"/>
            <a:ext cx="1212972" cy="1209943"/>
            <a:chOff x="5204766" y="3944758"/>
            <a:chExt cx="1771254" cy="1806685"/>
          </a:xfrm>
        </p:grpSpPr>
        <p:sp>
          <p:nvSpPr>
            <p:cNvPr id="12" name="Rounded Rectangle 11"/>
            <p:cNvSpPr/>
            <p:nvPr/>
          </p:nvSpPr>
          <p:spPr>
            <a:xfrm>
              <a:off x="5204766" y="3944758"/>
              <a:ext cx="1771253" cy="1806685"/>
            </a:xfrm>
            <a:prstGeom prst="round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13" name="Group 12"/>
            <p:cNvGrpSpPr/>
            <p:nvPr/>
          </p:nvGrpSpPr>
          <p:grpSpPr>
            <a:xfrm>
              <a:off x="5217258" y="4092652"/>
              <a:ext cx="1758762" cy="1506282"/>
              <a:chOff x="2168923" y="3198240"/>
              <a:chExt cx="1758762" cy="1506282"/>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8" name="Group 17"/>
          <p:cNvGrpSpPr/>
          <p:nvPr/>
        </p:nvGrpSpPr>
        <p:grpSpPr>
          <a:xfrm>
            <a:off x="4322675" y="3538230"/>
            <a:ext cx="1212972" cy="1209943"/>
            <a:chOff x="5204766" y="3944758"/>
            <a:chExt cx="1771254" cy="1806685"/>
          </a:xfrm>
        </p:grpSpPr>
        <p:sp>
          <p:nvSpPr>
            <p:cNvPr id="19" name="Rounded Rectangle 18"/>
            <p:cNvSpPr/>
            <p:nvPr/>
          </p:nvSpPr>
          <p:spPr>
            <a:xfrm>
              <a:off x="5204766" y="3944758"/>
              <a:ext cx="1771253" cy="1806685"/>
            </a:xfrm>
            <a:prstGeom prst="roundRect">
              <a:avLst/>
            </a:prstGeom>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0" name="Group 19"/>
            <p:cNvGrpSpPr/>
            <p:nvPr/>
          </p:nvGrpSpPr>
          <p:grpSpPr>
            <a:xfrm>
              <a:off x="5217258" y="4092652"/>
              <a:ext cx="1758762" cy="1506282"/>
              <a:chOff x="2168923" y="3198240"/>
              <a:chExt cx="1758762" cy="1506282"/>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25" name="Group 24"/>
          <p:cNvGrpSpPr/>
          <p:nvPr/>
        </p:nvGrpSpPr>
        <p:grpSpPr>
          <a:xfrm>
            <a:off x="7065511" y="3538230"/>
            <a:ext cx="1212972" cy="1209943"/>
            <a:chOff x="5204766" y="3944758"/>
            <a:chExt cx="1771254" cy="1806685"/>
          </a:xfrm>
        </p:grpSpPr>
        <p:sp>
          <p:nvSpPr>
            <p:cNvPr id="26" name="Rounded Rectangle 25"/>
            <p:cNvSpPr/>
            <p:nvPr/>
          </p:nvSpPr>
          <p:spPr>
            <a:xfrm>
              <a:off x="5204766" y="3944758"/>
              <a:ext cx="1771253" cy="1806685"/>
            </a:xfrm>
            <a:prstGeom prst="roundRect">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7" name="Group 26"/>
            <p:cNvGrpSpPr/>
            <p:nvPr/>
          </p:nvGrpSpPr>
          <p:grpSpPr>
            <a:xfrm>
              <a:off x="5217258" y="4092652"/>
              <a:ext cx="1758762" cy="1506282"/>
              <a:chOff x="2168923" y="3198240"/>
              <a:chExt cx="1758762" cy="1506282"/>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sp>
        <p:nvSpPr>
          <p:cNvPr id="33" name="TextBox 32"/>
          <p:cNvSpPr txBox="1"/>
          <p:nvPr/>
        </p:nvSpPr>
        <p:spPr>
          <a:xfrm>
            <a:off x="6134605" y="3637275"/>
            <a:ext cx="331947" cy="646331"/>
          </a:xfrm>
          <a:prstGeom prst="rect">
            <a:avLst/>
          </a:prstGeom>
          <a:noFill/>
        </p:spPr>
        <p:txBody>
          <a:bodyPr wrap="square" rtlCol="0">
            <a:spAutoFit/>
          </a:bodyPr>
          <a:lstStyle/>
          <a:p>
            <a:pPr algn="ctr" defTabSz="609585"/>
            <a:r>
              <a:rPr lang="mr-IN" sz="3600" dirty="0">
                <a:solidFill>
                  <a:prstClr val="black"/>
                </a:solidFill>
                <a:latin typeface="Times New Roman" charset="0"/>
                <a:ea typeface="Times New Roman" charset="0"/>
                <a:cs typeface="Times New Roman" charset="0"/>
              </a:rPr>
              <a:t>…</a:t>
            </a:r>
            <a:endParaRPr lang="en-US" dirty="0">
              <a:solidFill>
                <a:prstClr val="black"/>
              </a:solidFill>
              <a:latin typeface="Times New Roman" charset="0"/>
              <a:ea typeface="Times New Roman" charset="0"/>
              <a:cs typeface="Times New Roman" charset="0"/>
            </a:endParaRPr>
          </a:p>
        </p:txBody>
      </p:sp>
      <p:sp>
        <p:nvSpPr>
          <p:cNvPr id="34" name="TextBox 33"/>
          <p:cNvSpPr txBox="1"/>
          <p:nvPr/>
        </p:nvSpPr>
        <p:spPr>
          <a:xfrm>
            <a:off x="258504" y="1571855"/>
            <a:ext cx="6391795" cy="523220"/>
          </a:xfrm>
          <a:prstGeom prst="rect">
            <a:avLst/>
          </a:prstGeom>
          <a:noFill/>
        </p:spPr>
        <p:txBody>
          <a:bodyPr wrap="square" rtlCol="0">
            <a:spAutoFit/>
          </a:bodyPr>
          <a:lstStyle/>
          <a:p>
            <a:pPr defTabSz="609585"/>
            <a:r>
              <a:rPr lang="en-US" sz="2800" dirty="0">
                <a:solidFill>
                  <a:prstClr val="black"/>
                </a:solidFill>
                <a:latin typeface="Gill Sans MT"/>
              </a:rPr>
              <a:t>Themis Objective: min (max ⍴)</a:t>
            </a:r>
          </a:p>
        </p:txBody>
      </p:sp>
      <p:sp>
        <p:nvSpPr>
          <p:cNvPr id="35" name="TextBox 34"/>
          <p:cNvSpPr txBox="1"/>
          <p:nvPr/>
        </p:nvSpPr>
        <p:spPr>
          <a:xfrm>
            <a:off x="1334603" y="4819820"/>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1</a:t>
            </a:r>
          </a:p>
        </p:txBody>
      </p:sp>
      <p:sp>
        <p:nvSpPr>
          <p:cNvPr id="36" name="TextBox 35"/>
          <p:cNvSpPr txBox="1"/>
          <p:nvPr/>
        </p:nvSpPr>
        <p:spPr>
          <a:xfrm>
            <a:off x="3024257" y="4819820"/>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2</a:t>
            </a:r>
          </a:p>
        </p:txBody>
      </p:sp>
      <p:sp>
        <p:nvSpPr>
          <p:cNvPr id="37" name="TextBox 36"/>
          <p:cNvSpPr txBox="1"/>
          <p:nvPr/>
        </p:nvSpPr>
        <p:spPr>
          <a:xfrm>
            <a:off x="2230027" y="4819820"/>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38" name="TextBox 37"/>
          <p:cNvSpPr txBox="1"/>
          <p:nvPr/>
        </p:nvSpPr>
        <p:spPr>
          <a:xfrm>
            <a:off x="3899615" y="4819820"/>
            <a:ext cx="498044" cy="523220"/>
          </a:xfrm>
          <a:prstGeom prst="rect">
            <a:avLst/>
          </a:prstGeom>
          <a:noFill/>
        </p:spPr>
        <p:txBody>
          <a:bodyPr wrap="square" rtlCol="0">
            <a:spAutoFit/>
          </a:bodyPr>
          <a:lstStyle/>
          <a:p>
            <a:pPr defTabSz="609585"/>
            <a:r>
              <a:rPr lang="en-US" sz="2800" dirty="0">
                <a:solidFill>
                  <a:prstClr val="black"/>
                </a:solidFill>
                <a:latin typeface="Gill Sans MT"/>
              </a:rPr>
              <a:t>&gt;</a:t>
            </a:r>
            <a:endParaRPr lang="en-US" sz="2800" baseline="-25000" dirty="0">
              <a:solidFill>
                <a:prstClr val="black"/>
              </a:solidFill>
              <a:latin typeface="Gill Sans MT"/>
            </a:endParaRPr>
          </a:p>
        </p:txBody>
      </p:sp>
      <p:sp>
        <p:nvSpPr>
          <p:cNvPr id="39" name="TextBox 38"/>
          <p:cNvSpPr txBox="1"/>
          <p:nvPr/>
        </p:nvSpPr>
        <p:spPr>
          <a:xfrm>
            <a:off x="4627618" y="4815236"/>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3</a:t>
            </a:r>
          </a:p>
        </p:txBody>
      </p:sp>
      <p:sp>
        <p:nvSpPr>
          <p:cNvPr id="40" name="TextBox 39"/>
          <p:cNvSpPr txBox="1"/>
          <p:nvPr/>
        </p:nvSpPr>
        <p:spPr>
          <a:xfrm>
            <a:off x="6591377" y="4815236"/>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41" name="TextBox 40"/>
          <p:cNvSpPr txBox="1"/>
          <p:nvPr/>
        </p:nvSpPr>
        <p:spPr>
          <a:xfrm>
            <a:off x="7396777" y="4824800"/>
            <a:ext cx="861953"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N</a:t>
            </a:r>
          </a:p>
        </p:txBody>
      </p:sp>
      <p:sp>
        <p:nvSpPr>
          <p:cNvPr id="42" name="TextBox 41"/>
          <p:cNvSpPr txBox="1"/>
          <p:nvPr/>
        </p:nvSpPr>
        <p:spPr>
          <a:xfrm>
            <a:off x="258505" y="2325275"/>
            <a:ext cx="9478329" cy="523220"/>
          </a:xfrm>
          <a:prstGeom prst="rect">
            <a:avLst/>
          </a:prstGeom>
          <a:noFill/>
        </p:spPr>
        <p:txBody>
          <a:bodyPr wrap="square" rtlCol="0">
            <a:spAutoFit/>
          </a:bodyPr>
          <a:lstStyle/>
          <a:p>
            <a:pPr defTabSz="609585"/>
            <a:r>
              <a:rPr lang="en-US" sz="2800" dirty="0">
                <a:solidFill>
                  <a:prstClr val="black"/>
                </a:solidFill>
                <a:latin typeface="Gill Sans MT"/>
              </a:rPr>
              <a:t>Interface: Get finish time fairness (⍴) estimates from all apps </a:t>
            </a:r>
          </a:p>
        </p:txBody>
      </p:sp>
      <p:sp>
        <p:nvSpPr>
          <p:cNvPr id="32" name="Slide Number Placeholder 31"/>
          <p:cNvSpPr>
            <a:spLocks noGrp="1"/>
          </p:cNvSpPr>
          <p:nvPr>
            <p:ph type="sldNum" sz="quarter" idx="12"/>
          </p:nvPr>
        </p:nvSpPr>
        <p:spPr/>
        <p:txBody>
          <a:bodyPr/>
          <a:lstStyle/>
          <a:p>
            <a:pPr defTabSz="609585"/>
            <a:fld id="{2AE8A332-C14A-DB46-AA78-0689D2008F9C}" type="slidenum">
              <a:rPr lang="en-US">
                <a:solidFill>
                  <a:prstClr val="black">
                    <a:tint val="75000"/>
                  </a:prstClr>
                </a:solidFill>
                <a:latin typeface="Gill Sans MT"/>
              </a:rPr>
              <a:pPr defTabSz="609585"/>
              <a:t>16</a:t>
            </a:fld>
            <a:endParaRPr lang="en-US">
              <a:solidFill>
                <a:prstClr val="black">
                  <a:tint val="75000"/>
                </a:prstClr>
              </a:solidFill>
              <a:latin typeface="Gill Sans MT"/>
            </a:endParaRPr>
          </a:p>
        </p:txBody>
      </p:sp>
    </p:spTree>
    <p:extLst>
      <p:ext uri="{BB962C8B-B14F-4D97-AF65-F5344CB8AC3E}">
        <p14:creationId xmlns:p14="http://schemas.microsoft.com/office/powerpoint/2010/main" val="459012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t>
            </a:r>
            <a:r>
              <a:rPr lang="en-US" dirty="0">
                <a:solidFill>
                  <a:schemeClr val="accent6">
                    <a:lumMod val="75000"/>
                  </a:schemeClr>
                </a:solidFill>
              </a:rPr>
              <a:t>INACCURATE ESTIMATES</a:t>
            </a:r>
          </a:p>
        </p:txBody>
      </p:sp>
      <p:grpSp>
        <p:nvGrpSpPr>
          <p:cNvPr id="4" name="Group 3"/>
          <p:cNvGrpSpPr/>
          <p:nvPr/>
        </p:nvGrpSpPr>
        <p:grpSpPr>
          <a:xfrm>
            <a:off x="963043" y="3542814"/>
            <a:ext cx="1212972" cy="1209943"/>
            <a:chOff x="5204766" y="3944758"/>
            <a:chExt cx="1771254" cy="1806685"/>
          </a:xfrm>
        </p:grpSpPr>
        <p:sp>
          <p:nvSpPr>
            <p:cNvPr id="5" name="Rounded Rectangle 4"/>
            <p:cNvSpPr/>
            <p:nvPr/>
          </p:nvSpPr>
          <p:spPr>
            <a:xfrm>
              <a:off x="5204766" y="3944758"/>
              <a:ext cx="1771253" cy="1806685"/>
            </a:xfrm>
            <a:prstGeom prst="roundRect">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6" name="Group 5"/>
            <p:cNvGrpSpPr/>
            <p:nvPr/>
          </p:nvGrpSpPr>
          <p:grpSpPr>
            <a:xfrm>
              <a:off x="5217258" y="4092652"/>
              <a:ext cx="1758762" cy="1506282"/>
              <a:chOff x="2168923" y="3198240"/>
              <a:chExt cx="1758762" cy="150628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1" name="Group 10"/>
          <p:cNvGrpSpPr/>
          <p:nvPr/>
        </p:nvGrpSpPr>
        <p:grpSpPr>
          <a:xfrm>
            <a:off x="2629183" y="3538230"/>
            <a:ext cx="1212972" cy="1209943"/>
            <a:chOff x="5204766" y="3944758"/>
            <a:chExt cx="1771254" cy="1806685"/>
          </a:xfrm>
        </p:grpSpPr>
        <p:sp>
          <p:nvSpPr>
            <p:cNvPr id="12" name="Rounded Rectangle 11"/>
            <p:cNvSpPr/>
            <p:nvPr/>
          </p:nvSpPr>
          <p:spPr>
            <a:xfrm>
              <a:off x="5204766" y="3944758"/>
              <a:ext cx="1771253" cy="1806685"/>
            </a:xfrm>
            <a:prstGeom prst="round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13" name="Group 12"/>
            <p:cNvGrpSpPr/>
            <p:nvPr/>
          </p:nvGrpSpPr>
          <p:grpSpPr>
            <a:xfrm>
              <a:off x="5217258" y="4092652"/>
              <a:ext cx="1758762" cy="1506282"/>
              <a:chOff x="2168923" y="3198240"/>
              <a:chExt cx="1758762" cy="1506282"/>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8" name="Group 17"/>
          <p:cNvGrpSpPr/>
          <p:nvPr/>
        </p:nvGrpSpPr>
        <p:grpSpPr>
          <a:xfrm>
            <a:off x="4322675" y="3538230"/>
            <a:ext cx="1212972" cy="1209943"/>
            <a:chOff x="5204766" y="3944758"/>
            <a:chExt cx="1771254" cy="1806685"/>
          </a:xfrm>
        </p:grpSpPr>
        <p:sp>
          <p:nvSpPr>
            <p:cNvPr id="19" name="Rounded Rectangle 18"/>
            <p:cNvSpPr/>
            <p:nvPr/>
          </p:nvSpPr>
          <p:spPr>
            <a:xfrm>
              <a:off x="5204766" y="3944758"/>
              <a:ext cx="1771253" cy="1806685"/>
            </a:xfrm>
            <a:prstGeom prst="roundRect">
              <a:avLst/>
            </a:prstGeom>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0" name="Group 19"/>
            <p:cNvGrpSpPr/>
            <p:nvPr/>
          </p:nvGrpSpPr>
          <p:grpSpPr>
            <a:xfrm>
              <a:off x="5217258" y="4092652"/>
              <a:ext cx="1758762" cy="1506282"/>
              <a:chOff x="2168923" y="3198240"/>
              <a:chExt cx="1758762" cy="1506282"/>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25" name="Group 24"/>
          <p:cNvGrpSpPr/>
          <p:nvPr/>
        </p:nvGrpSpPr>
        <p:grpSpPr>
          <a:xfrm>
            <a:off x="7065511" y="3538230"/>
            <a:ext cx="1212972" cy="1209943"/>
            <a:chOff x="5204766" y="3944758"/>
            <a:chExt cx="1771254" cy="1806685"/>
          </a:xfrm>
        </p:grpSpPr>
        <p:sp>
          <p:nvSpPr>
            <p:cNvPr id="26" name="Rounded Rectangle 25"/>
            <p:cNvSpPr/>
            <p:nvPr/>
          </p:nvSpPr>
          <p:spPr>
            <a:xfrm>
              <a:off x="5204766" y="3944758"/>
              <a:ext cx="1771253" cy="1806685"/>
            </a:xfrm>
            <a:prstGeom prst="roundRect">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7" name="Group 26"/>
            <p:cNvGrpSpPr/>
            <p:nvPr/>
          </p:nvGrpSpPr>
          <p:grpSpPr>
            <a:xfrm>
              <a:off x="5217258" y="4092652"/>
              <a:ext cx="1758762" cy="1506282"/>
              <a:chOff x="2168923" y="3198240"/>
              <a:chExt cx="1758762" cy="1506282"/>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sp>
        <p:nvSpPr>
          <p:cNvPr id="33" name="TextBox 32"/>
          <p:cNvSpPr txBox="1"/>
          <p:nvPr/>
        </p:nvSpPr>
        <p:spPr>
          <a:xfrm>
            <a:off x="6134605" y="3637275"/>
            <a:ext cx="331947" cy="646331"/>
          </a:xfrm>
          <a:prstGeom prst="rect">
            <a:avLst/>
          </a:prstGeom>
          <a:noFill/>
        </p:spPr>
        <p:txBody>
          <a:bodyPr wrap="square" rtlCol="0">
            <a:spAutoFit/>
          </a:bodyPr>
          <a:lstStyle/>
          <a:p>
            <a:pPr algn="ctr" defTabSz="609585"/>
            <a:r>
              <a:rPr lang="mr-IN" sz="3600" dirty="0">
                <a:solidFill>
                  <a:prstClr val="black"/>
                </a:solidFill>
                <a:latin typeface="Times New Roman" charset="0"/>
                <a:ea typeface="Times New Roman" charset="0"/>
                <a:cs typeface="Times New Roman" charset="0"/>
              </a:rPr>
              <a:t>…</a:t>
            </a:r>
            <a:endParaRPr lang="en-US" dirty="0">
              <a:solidFill>
                <a:prstClr val="black"/>
              </a:solidFill>
              <a:latin typeface="Times New Roman" charset="0"/>
              <a:ea typeface="Times New Roman" charset="0"/>
              <a:cs typeface="Times New Roman" charset="0"/>
            </a:endParaRPr>
          </a:p>
        </p:txBody>
      </p:sp>
      <p:sp>
        <p:nvSpPr>
          <p:cNvPr id="34" name="TextBox 33"/>
          <p:cNvSpPr txBox="1"/>
          <p:nvPr/>
        </p:nvSpPr>
        <p:spPr>
          <a:xfrm>
            <a:off x="258504" y="1571855"/>
            <a:ext cx="6391795" cy="523220"/>
          </a:xfrm>
          <a:prstGeom prst="rect">
            <a:avLst/>
          </a:prstGeom>
          <a:noFill/>
        </p:spPr>
        <p:txBody>
          <a:bodyPr wrap="square" rtlCol="0">
            <a:spAutoFit/>
          </a:bodyPr>
          <a:lstStyle/>
          <a:p>
            <a:pPr defTabSz="609585"/>
            <a:r>
              <a:rPr lang="en-US" sz="2800" dirty="0">
                <a:solidFill>
                  <a:prstClr val="black"/>
                </a:solidFill>
                <a:latin typeface="Gill Sans MT"/>
              </a:rPr>
              <a:t>Themis Objective: min (max ⍴)</a:t>
            </a:r>
          </a:p>
        </p:txBody>
      </p:sp>
      <p:sp>
        <p:nvSpPr>
          <p:cNvPr id="35" name="TextBox 34"/>
          <p:cNvSpPr txBox="1"/>
          <p:nvPr/>
        </p:nvSpPr>
        <p:spPr>
          <a:xfrm>
            <a:off x="1334603" y="4819820"/>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1</a:t>
            </a:r>
          </a:p>
        </p:txBody>
      </p:sp>
      <p:sp>
        <p:nvSpPr>
          <p:cNvPr id="36" name="TextBox 35"/>
          <p:cNvSpPr txBox="1"/>
          <p:nvPr/>
        </p:nvSpPr>
        <p:spPr>
          <a:xfrm>
            <a:off x="3024257" y="4819820"/>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2</a:t>
            </a:r>
          </a:p>
        </p:txBody>
      </p:sp>
      <p:sp>
        <p:nvSpPr>
          <p:cNvPr id="37" name="TextBox 36"/>
          <p:cNvSpPr txBox="1"/>
          <p:nvPr/>
        </p:nvSpPr>
        <p:spPr>
          <a:xfrm>
            <a:off x="2230027" y="4819820"/>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38" name="TextBox 37"/>
          <p:cNvSpPr txBox="1"/>
          <p:nvPr/>
        </p:nvSpPr>
        <p:spPr>
          <a:xfrm>
            <a:off x="3899615" y="4819820"/>
            <a:ext cx="498044" cy="523220"/>
          </a:xfrm>
          <a:prstGeom prst="rect">
            <a:avLst/>
          </a:prstGeom>
          <a:noFill/>
        </p:spPr>
        <p:txBody>
          <a:bodyPr wrap="square" rtlCol="0">
            <a:spAutoFit/>
          </a:bodyPr>
          <a:lstStyle/>
          <a:p>
            <a:pPr defTabSz="609585"/>
            <a:r>
              <a:rPr lang="en-US" sz="2800" dirty="0">
                <a:solidFill>
                  <a:prstClr val="black"/>
                </a:solidFill>
                <a:latin typeface="Gill Sans MT"/>
              </a:rPr>
              <a:t>&gt;</a:t>
            </a:r>
            <a:endParaRPr lang="en-US" sz="2800" baseline="-25000" dirty="0">
              <a:solidFill>
                <a:prstClr val="black"/>
              </a:solidFill>
              <a:latin typeface="Gill Sans MT"/>
            </a:endParaRPr>
          </a:p>
        </p:txBody>
      </p:sp>
      <p:sp>
        <p:nvSpPr>
          <p:cNvPr id="39" name="TextBox 38"/>
          <p:cNvSpPr txBox="1"/>
          <p:nvPr/>
        </p:nvSpPr>
        <p:spPr>
          <a:xfrm>
            <a:off x="4627618" y="4815236"/>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3</a:t>
            </a:r>
          </a:p>
        </p:txBody>
      </p:sp>
      <p:sp>
        <p:nvSpPr>
          <p:cNvPr id="40" name="TextBox 39"/>
          <p:cNvSpPr txBox="1"/>
          <p:nvPr/>
        </p:nvSpPr>
        <p:spPr>
          <a:xfrm>
            <a:off x="6591377" y="4815236"/>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41" name="TextBox 40"/>
          <p:cNvSpPr txBox="1"/>
          <p:nvPr/>
        </p:nvSpPr>
        <p:spPr>
          <a:xfrm>
            <a:off x="7396777" y="4824800"/>
            <a:ext cx="861953"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N</a:t>
            </a:r>
          </a:p>
        </p:txBody>
      </p:sp>
      <p:sp>
        <p:nvSpPr>
          <p:cNvPr id="42" name="TextBox 41"/>
          <p:cNvSpPr txBox="1"/>
          <p:nvPr/>
        </p:nvSpPr>
        <p:spPr>
          <a:xfrm>
            <a:off x="258505" y="2325275"/>
            <a:ext cx="9478329" cy="523220"/>
          </a:xfrm>
          <a:prstGeom prst="rect">
            <a:avLst/>
          </a:prstGeom>
          <a:noFill/>
        </p:spPr>
        <p:txBody>
          <a:bodyPr wrap="square" rtlCol="0">
            <a:spAutoFit/>
          </a:bodyPr>
          <a:lstStyle/>
          <a:p>
            <a:pPr defTabSz="609585"/>
            <a:r>
              <a:rPr lang="en-US" sz="2800" dirty="0">
                <a:solidFill>
                  <a:prstClr val="black"/>
                </a:solidFill>
                <a:latin typeface="Gill Sans MT"/>
              </a:rPr>
              <a:t>Interface: Get finish time fairness (⍴) estimates from all apps </a:t>
            </a:r>
          </a:p>
        </p:txBody>
      </p:sp>
      <p:sp>
        <p:nvSpPr>
          <p:cNvPr id="32" name="Slide Number Placeholder 31"/>
          <p:cNvSpPr>
            <a:spLocks noGrp="1"/>
          </p:cNvSpPr>
          <p:nvPr>
            <p:ph type="sldNum" sz="quarter" idx="12"/>
          </p:nvPr>
        </p:nvSpPr>
        <p:spPr/>
        <p:txBody>
          <a:bodyPr/>
          <a:lstStyle/>
          <a:p>
            <a:pPr defTabSz="609585"/>
            <a:fld id="{2AE8A332-C14A-DB46-AA78-0689D2008F9C}" type="slidenum">
              <a:rPr lang="en-US">
                <a:solidFill>
                  <a:prstClr val="black">
                    <a:tint val="75000"/>
                  </a:prstClr>
                </a:solidFill>
                <a:latin typeface="Gill Sans MT"/>
              </a:rPr>
              <a:pPr defTabSz="609585"/>
              <a:t>17</a:t>
            </a:fld>
            <a:endParaRPr lang="en-US">
              <a:solidFill>
                <a:prstClr val="black">
                  <a:tint val="75000"/>
                </a:prstClr>
              </a:solidFill>
              <a:latin typeface="Gill Sans MT"/>
            </a:endParaRPr>
          </a:p>
        </p:txBody>
      </p:sp>
      <p:cxnSp>
        <p:nvCxnSpPr>
          <p:cNvPr id="47" name="Straight Arrow Connector 46">
            <a:extLst>
              <a:ext uri="{FF2B5EF4-FFF2-40B4-BE49-F238E27FC236}">
                <a16:creationId xmlns:a16="http://schemas.microsoft.com/office/drawing/2014/main" id="{A3E81309-1C2B-7D2C-5B61-C34E4E1DE91D}"/>
              </a:ext>
            </a:extLst>
          </p:cNvPr>
          <p:cNvCxnSpPr>
            <a:cxnSpLocks/>
            <a:endCxn id="48" idx="1"/>
          </p:cNvCxnSpPr>
          <p:nvPr/>
        </p:nvCxnSpPr>
        <p:spPr>
          <a:xfrm>
            <a:off x="6134606" y="2879273"/>
            <a:ext cx="3813777" cy="1798299"/>
          </a:xfrm>
          <a:prstGeom prst="straightConnector1">
            <a:avLst/>
          </a:prstGeom>
          <a:ln>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83DF99DE-3E93-9BCB-9837-D0072D3BF561}"/>
              </a:ext>
            </a:extLst>
          </p:cNvPr>
          <p:cNvSpPr txBox="1"/>
          <p:nvPr/>
        </p:nvSpPr>
        <p:spPr>
          <a:xfrm>
            <a:off x="9948383" y="4015756"/>
            <a:ext cx="2230027" cy="1323632"/>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Dynamism </a:t>
            </a:r>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sym typeface="Wingdings" pitchFamily="2" charset="2"/>
              </a:rPr>
              <a:t> Inaccurate Estimates</a:t>
            </a:r>
            <a:endPar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62611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a:t>
            </a:r>
            <a:r>
              <a:rPr lang="en-US" dirty="0">
                <a:solidFill>
                  <a:schemeClr val="accent6">
                    <a:lumMod val="75000"/>
                  </a:schemeClr>
                </a:solidFill>
              </a:rPr>
              <a:t>FILTERING ON PAST ALLOCATIONS</a:t>
            </a:r>
          </a:p>
        </p:txBody>
      </p:sp>
      <p:grpSp>
        <p:nvGrpSpPr>
          <p:cNvPr id="4" name="Group 3"/>
          <p:cNvGrpSpPr/>
          <p:nvPr/>
        </p:nvGrpSpPr>
        <p:grpSpPr>
          <a:xfrm>
            <a:off x="1523397" y="2428281"/>
            <a:ext cx="1212972" cy="1209943"/>
            <a:chOff x="5204766" y="3944758"/>
            <a:chExt cx="1771254" cy="1806685"/>
          </a:xfrm>
        </p:grpSpPr>
        <p:sp>
          <p:nvSpPr>
            <p:cNvPr id="5" name="Rounded Rectangle 4"/>
            <p:cNvSpPr/>
            <p:nvPr/>
          </p:nvSpPr>
          <p:spPr>
            <a:xfrm>
              <a:off x="5204766" y="3944758"/>
              <a:ext cx="1771253" cy="1806685"/>
            </a:xfrm>
            <a:prstGeom prst="roundRect">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6" name="Group 5"/>
            <p:cNvGrpSpPr/>
            <p:nvPr/>
          </p:nvGrpSpPr>
          <p:grpSpPr>
            <a:xfrm>
              <a:off x="5217258" y="4092652"/>
              <a:ext cx="1758762" cy="1506282"/>
              <a:chOff x="2168923" y="3198240"/>
              <a:chExt cx="1758762" cy="150628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1" name="Group 10"/>
          <p:cNvGrpSpPr/>
          <p:nvPr/>
        </p:nvGrpSpPr>
        <p:grpSpPr>
          <a:xfrm>
            <a:off x="3189537" y="2423697"/>
            <a:ext cx="1212972" cy="1209943"/>
            <a:chOff x="5204766" y="3944758"/>
            <a:chExt cx="1771254" cy="1806685"/>
          </a:xfrm>
        </p:grpSpPr>
        <p:sp>
          <p:nvSpPr>
            <p:cNvPr id="12" name="Rounded Rectangle 11"/>
            <p:cNvSpPr/>
            <p:nvPr/>
          </p:nvSpPr>
          <p:spPr>
            <a:xfrm>
              <a:off x="5204766" y="3944758"/>
              <a:ext cx="1771253" cy="1806685"/>
            </a:xfrm>
            <a:prstGeom prst="round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13" name="Group 12"/>
            <p:cNvGrpSpPr/>
            <p:nvPr/>
          </p:nvGrpSpPr>
          <p:grpSpPr>
            <a:xfrm>
              <a:off x="5217258" y="4092652"/>
              <a:ext cx="1758762" cy="1506282"/>
              <a:chOff x="2168923" y="3198240"/>
              <a:chExt cx="1758762" cy="1506282"/>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8" name="Group 17"/>
          <p:cNvGrpSpPr/>
          <p:nvPr/>
        </p:nvGrpSpPr>
        <p:grpSpPr>
          <a:xfrm>
            <a:off x="4883029" y="2423697"/>
            <a:ext cx="1212972" cy="1209943"/>
            <a:chOff x="5204766" y="3944758"/>
            <a:chExt cx="1771254" cy="1806685"/>
          </a:xfrm>
        </p:grpSpPr>
        <p:sp>
          <p:nvSpPr>
            <p:cNvPr id="19" name="Rounded Rectangle 18"/>
            <p:cNvSpPr/>
            <p:nvPr/>
          </p:nvSpPr>
          <p:spPr>
            <a:xfrm>
              <a:off x="5204766" y="3944758"/>
              <a:ext cx="1771253" cy="1806685"/>
            </a:xfrm>
            <a:prstGeom prst="roundRect">
              <a:avLst/>
            </a:prstGeom>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0" name="Group 19"/>
            <p:cNvGrpSpPr/>
            <p:nvPr/>
          </p:nvGrpSpPr>
          <p:grpSpPr>
            <a:xfrm>
              <a:off x="5217258" y="4092652"/>
              <a:ext cx="1758762" cy="1506282"/>
              <a:chOff x="2168923" y="3198240"/>
              <a:chExt cx="1758762" cy="1506282"/>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25" name="Group 24"/>
          <p:cNvGrpSpPr/>
          <p:nvPr/>
        </p:nvGrpSpPr>
        <p:grpSpPr>
          <a:xfrm>
            <a:off x="7625865" y="2423697"/>
            <a:ext cx="1212972" cy="1209943"/>
            <a:chOff x="5204766" y="3944758"/>
            <a:chExt cx="1771254" cy="1806685"/>
          </a:xfrm>
        </p:grpSpPr>
        <p:sp>
          <p:nvSpPr>
            <p:cNvPr id="26" name="Rounded Rectangle 25"/>
            <p:cNvSpPr/>
            <p:nvPr/>
          </p:nvSpPr>
          <p:spPr>
            <a:xfrm>
              <a:off x="5204766" y="3944758"/>
              <a:ext cx="1771253" cy="1806685"/>
            </a:xfrm>
            <a:prstGeom prst="roundRect">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7" name="Group 26"/>
            <p:cNvGrpSpPr/>
            <p:nvPr/>
          </p:nvGrpSpPr>
          <p:grpSpPr>
            <a:xfrm>
              <a:off x="5217258" y="4092652"/>
              <a:ext cx="1758762" cy="1506282"/>
              <a:chOff x="2168923" y="3198240"/>
              <a:chExt cx="1758762" cy="1506282"/>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sp>
        <p:nvSpPr>
          <p:cNvPr id="33" name="TextBox 32"/>
          <p:cNvSpPr txBox="1"/>
          <p:nvPr/>
        </p:nvSpPr>
        <p:spPr>
          <a:xfrm>
            <a:off x="6694959" y="2522742"/>
            <a:ext cx="331947" cy="646331"/>
          </a:xfrm>
          <a:prstGeom prst="rect">
            <a:avLst/>
          </a:prstGeom>
          <a:noFill/>
        </p:spPr>
        <p:txBody>
          <a:bodyPr wrap="square" rtlCol="0">
            <a:spAutoFit/>
          </a:bodyPr>
          <a:lstStyle/>
          <a:p>
            <a:pPr algn="ctr" defTabSz="609585"/>
            <a:r>
              <a:rPr lang="mr-IN" sz="3600" dirty="0">
                <a:solidFill>
                  <a:prstClr val="black"/>
                </a:solidFill>
                <a:latin typeface="Times New Roman" charset="0"/>
                <a:ea typeface="Times New Roman" charset="0"/>
                <a:cs typeface="Times New Roman" charset="0"/>
              </a:rPr>
              <a:t>…</a:t>
            </a:r>
            <a:endParaRPr lang="en-US" dirty="0">
              <a:solidFill>
                <a:prstClr val="black"/>
              </a:solidFill>
              <a:latin typeface="Times New Roman" charset="0"/>
              <a:ea typeface="Times New Roman" charset="0"/>
              <a:cs typeface="Times New Roman" charset="0"/>
            </a:endParaRPr>
          </a:p>
        </p:txBody>
      </p:sp>
      <p:sp>
        <p:nvSpPr>
          <p:cNvPr id="34" name="TextBox 33"/>
          <p:cNvSpPr txBox="1"/>
          <p:nvPr/>
        </p:nvSpPr>
        <p:spPr>
          <a:xfrm>
            <a:off x="258504" y="1571855"/>
            <a:ext cx="6391795" cy="523220"/>
          </a:xfrm>
          <a:prstGeom prst="rect">
            <a:avLst/>
          </a:prstGeom>
          <a:noFill/>
        </p:spPr>
        <p:txBody>
          <a:bodyPr wrap="square" rtlCol="0">
            <a:spAutoFit/>
          </a:bodyPr>
          <a:lstStyle/>
          <a:p>
            <a:pPr defTabSz="609585"/>
            <a:r>
              <a:rPr lang="en-US" sz="2800" dirty="0">
                <a:solidFill>
                  <a:prstClr val="black"/>
                </a:solidFill>
                <a:latin typeface="Gill Sans MT"/>
              </a:rPr>
              <a:t>Themis objective </a:t>
            </a:r>
            <a:r>
              <a:rPr lang="mr-IN" sz="2800" dirty="0">
                <a:solidFill>
                  <a:prstClr val="black"/>
                </a:solidFill>
                <a:latin typeface="Gill Sans MT"/>
                <a:cs typeface="Mangal" panose="02040503050203030202" pitchFamily="18" charset="0"/>
              </a:rPr>
              <a:t>–</a:t>
            </a:r>
            <a:r>
              <a:rPr lang="en-US" sz="2800" dirty="0">
                <a:solidFill>
                  <a:prstClr val="black"/>
                </a:solidFill>
                <a:latin typeface="Gill Sans MT"/>
              </a:rPr>
              <a:t> min (max ⍴)</a:t>
            </a:r>
          </a:p>
        </p:txBody>
      </p:sp>
      <p:sp>
        <p:nvSpPr>
          <p:cNvPr id="35" name="TextBox 34"/>
          <p:cNvSpPr txBox="1"/>
          <p:nvPr/>
        </p:nvSpPr>
        <p:spPr>
          <a:xfrm>
            <a:off x="1894957" y="370528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1</a:t>
            </a:r>
          </a:p>
        </p:txBody>
      </p:sp>
      <p:sp>
        <p:nvSpPr>
          <p:cNvPr id="36" name="TextBox 35"/>
          <p:cNvSpPr txBox="1"/>
          <p:nvPr/>
        </p:nvSpPr>
        <p:spPr>
          <a:xfrm>
            <a:off x="3584610" y="370528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2</a:t>
            </a:r>
          </a:p>
        </p:txBody>
      </p:sp>
      <p:sp>
        <p:nvSpPr>
          <p:cNvPr id="37" name="TextBox 36"/>
          <p:cNvSpPr txBox="1"/>
          <p:nvPr/>
        </p:nvSpPr>
        <p:spPr>
          <a:xfrm>
            <a:off x="2790381" y="3705287"/>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38" name="TextBox 37"/>
          <p:cNvSpPr txBox="1"/>
          <p:nvPr/>
        </p:nvSpPr>
        <p:spPr>
          <a:xfrm>
            <a:off x="4459969" y="3705287"/>
            <a:ext cx="498044" cy="523220"/>
          </a:xfrm>
          <a:prstGeom prst="rect">
            <a:avLst/>
          </a:prstGeom>
          <a:noFill/>
        </p:spPr>
        <p:txBody>
          <a:bodyPr wrap="square" rtlCol="0">
            <a:spAutoFit/>
          </a:bodyPr>
          <a:lstStyle/>
          <a:p>
            <a:pPr defTabSz="609585"/>
            <a:r>
              <a:rPr lang="en-US" sz="2800" dirty="0">
                <a:solidFill>
                  <a:prstClr val="black"/>
                </a:solidFill>
                <a:latin typeface="Gill Sans MT"/>
              </a:rPr>
              <a:t>&gt;</a:t>
            </a:r>
            <a:endParaRPr lang="en-US" sz="2800" baseline="-25000" dirty="0">
              <a:solidFill>
                <a:prstClr val="black"/>
              </a:solidFill>
              <a:latin typeface="Gill Sans MT"/>
            </a:endParaRPr>
          </a:p>
        </p:txBody>
      </p:sp>
      <p:sp>
        <p:nvSpPr>
          <p:cNvPr id="39" name="TextBox 38"/>
          <p:cNvSpPr txBox="1"/>
          <p:nvPr/>
        </p:nvSpPr>
        <p:spPr>
          <a:xfrm>
            <a:off x="5187971" y="3700703"/>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3</a:t>
            </a:r>
          </a:p>
        </p:txBody>
      </p:sp>
      <p:sp>
        <p:nvSpPr>
          <p:cNvPr id="40" name="TextBox 39"/>
          <p:cNvSpPr txBox="1"/>
          <p:nvPr/>
        </p:nvSpPr>
        <p:spPr>
          <a:xfrm>
            <a:off x="7151730" y="3700703"/>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41" name="TextBox 40"/>
          <p:cNvSpPr txBox="1"/>
          <p:nvPr/>
        </p:nvSpPr>
        <p:spPr>
          <a:xfrm>
            <a:off x="7957130" y="371026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N</a:t>
            </a:r>
          </a:p>
        </p:txBody>
      </p:sp>
      <p:sp>
        <p:nvSpPr>
          <p:cNvPr id="75" name="TextBox 74"/>
          <p:cNvSpPr txBox="1"/>
          <p:nvPr/>
        </p:nvSpPr>
        <p:spPr>
          <a:xfrm>
            <a:off x="258504" y="5202763"/>
            <a:ext cx="11353800" cy="1323632"/>
          </a:xfrm>
          <a:prstGeom prst="rect">
            <a:avLst/>
          </a:prstGeom>
          <a:noFill/>
        </p:spPr>
        <p:txBody>
          <a:bodyPr wrap="square" rtlCol="0">
            <a:spAutoFit/>
          </a:bodyPr>
          <a:lstStyle/>
          <a:p>
            <a:pPr marL="514338" indent="-514338" defTabSz="609585">
              <a:buFontTx/>
              <a:buAutoNum type="arabicPeriod"/>
            </a:pPr>
            <a:r>
              <a:rPr lang="en-US" sz="2667" dirty="0">
                <a:solidFill>
                  <a:prstClr val="black"/>
                </a:solidFill>
                <a:latin typeface="Gill Sans MT"/>
              </a:rPr>
              <a:t>Filter </a:t>
            </a:r>
            <a:r>
              <a:rPr lang="en-US" sz="2667" i="1" dirty="0">
                <a:solidFill>
                  <a:prstClr val="black"/>
                </a:solidFill>
                <a:latin typeface="Gill Sans MT"/>
              </a:rPr>
              <a:t>1 </a:t>
            </a:r>
            <a:r>
              <a:rPr lang="mr-IN" sz="2667" i="1" dirty="0">
                <a:solidFill>
                  <a:prstClr val="black"/>
                </a:solidFill>
                <a:latin typeface="Gill Sans MT"/>
                <a:cs typeface="Mangal" panose="02040503050203030202" pitchFamily="18" charset="0"/>
              </a:rPr>
              <a:t>–</a:t>
            </a:r>
            <a:r>
              <a:rPr lang="en-US" sz="2667" i="1" dirty="0">
                <a:solidFill>
                  <a:prstClr val="black"/>
                </a:solidFill>
                <a:latin typeface="Gill Sans MT"/>
              </a:rPr>
              <a:t> f</a:t>
            </a:r>
            <a:r>
              <a:rPr lang="en-US" sz="2667" dirty="0">
                <a:solidFill>
                  <a:prstClr val="black"/>
                </a:solidFill>
                <a:latin typeface="Gill Sans MT"/>
              </a:rPr>
              <a:t> apps with worst ⍴ values</a:t>
            </a:r>
          </a:p>
          <a:p>
            <a:pPr marL="514338" indent="-514338" defTabSz="609585">
              <a:buFontTx/>
              <a:buAutoNum type="arabicPeriod"/>
            </a:pPr>
            <a:r>
              <a:rPr lang="en-US" sz="2667" dirty="0">
                <a:solidFill>
                  <a:prstClr val="black"/>
                </a:solidFill>
                <a:latin typeface="Gill Sans MT"/>
              </a:rPr>
              <a:t>Allocate to one or more of </a:t>
            </a:r>
            <a:r>
              <a:rPr lang="en-US" sz="2667" i="1" dirty="0">
                <a:solidFill>
                  <a:prstClr val="black"/>
                </a:solidFill>
                <a:latin typeface="Gill Sans MT"/>
              </a:rPr>
              <a:t>1 </a:t>
            </a:r>
            <a:r>
              <a:rPr lang="mr-IN" sz="2667" i="1" dirty="0">
                <a:solidFill>
                  <a:prstClr val="black"/>
                </a:solidFill>
                <a:latin typeface="Gill Sans MT"/>
                <a:cs typeface="Mangal" panose="02040503050203030202" pitchFamily="18" charset="0"/>
              </a:rPr>
              <a:t>–</a:t>
            </a:r>
            <a:r>
              <a:rPr lang="en-US" sz="2667" i="1" dirty="0">
                <a:solidFill>
                  <a:prstClr val="black"/>
                </a:solidFill>
                <a:latin typeface="Gill Sans MT"/>
              </a:rPr>
              <a:t> f</a:t>
            </a:r>
            <a:r>
              <a:rPr lang="en-US" sz="2667" dirty="0">
                <a:solidFill>
                  <a:prstClr val="black"/>
                </a:solidFill>
                <a:latin typeface="Gill Sans MT"/>
              </a:rPr>
              <a:t> apps for </a:t>
            </a:r>
            <a:r>
              <a:rPr lang="en-US" sz="2667" i="1" dirty="0">
                <a:solidFill>
                  <a:prstClr val="black"/>
                </a:solidFill>
                <a:latin typeface="Gill Sans MT"/>
              </a:rPr>
              <a:t>next round </a:t>
            </a:r>
            <a:r>
              <a:rPr lang="en-US" sz="2667" dirty="0">
                <a:solidFill>
                  <a:prstClr val="black"/>
                </a:solidFill>
                <a:latin typeface="Gill Sans MT"/>
              </a:rPr>
              <a:t>using partial auctions</a:t>
            </a:r>
          </a:p>
          <a:p>
            <a:pPr defTabSz="609585"/>
            <a:endParaRPr lang="en-US" sz="2667" dirty="0">
              <a:solidFill>
                <a:prstClr val="black"/>
              </a:solidFill>
              <a:latin typeface="Gill Sans MT"/>
            </a:endParaRPr>
          </a:p>
        </p:txBody>
      </p:sp>
      <p:sp>
        <p:nvSpPr>
          <p:cNvPr id="76" name="Left Brace 75"/>
          <p:cNvSpPr/>
          <p:nvPr/>
        </p:nvSpPr>
        <p:spPr>
          <a:xfrm rot="16200000">
            <a:off x="2792601" y="2793937"/>
            <a:ext cx="460436" cy="2874305"/>
          </a:xfrm>
          <a:prstGeom prst="leftBrace">
            <a:avLst>
              <a:gd name="adj1" fmla="val 8698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a:solidFill>
                <a:prstClr val="black"/>
              </a:solidFill>
              <a:latin typeface="Gill Sans MT"/>
            </a:endParaRPr>
          </a:p>
        </p:txBody>
      </p:sp>
      <p:sp>
        <p:nvSpPr>
          <p:cNvPr id="77" name="TextBox 76"/>
          <p:cNvSpPr txBox="1"/>
          <p:nvPr/>
        </p:nvSpPr>
        <p:spPr>
          <a:xfrm>
            <a:off x="2655072" y="4498890"/>
            <a:ext cx="940837" cy="523220"/>
          </a:xfrm>
          <a:prstGeom prst="rect">
            <a:avLst/>
          </a:prstGeom>
          <a:noFill/>
        </p:spPr>
        <p:txBody>
          <a:bodyPr wrap="square" rtlCol="0">
            <a:spAutoFit/>
          </a:bodyPr>
          <a:lstStyle/>
          <a:p>
            <a:pPr defTabSz="609585"/>
            <a:r>
              <a:rPr lang="en-US" sz="2800" i="1" dirty="0">
                <a:solidFill>
                  <a:prstClr val="black"/>
                </a:solidFill>
                <a:latin typeface="Gill Sans MT"/>
              </a:rPr>
              <a:t>1 </a:t>
            </a:r>
            <a:r>
              <a:rPr lang="mr-IN" sz="2800" i="1" dirty="0">
                <a:solidFill>
                  <a:prstClr val="black"/>
                </a:solidFill>
                <a:latin typeface="Gill Sans MT"/>
                <a:cs typeface="Mangal" panose="02040503050203030202" pitchFamily="18" charset="0"/>
              </a:rPr>
              <a:t>–</a:t>
            </a:r>
            <a:r>
              <a:rPr lang="en-US" sz="2800" i="1" dirty="0">
                <a:solidFill>
                  <a:prstClr val="black"/>
                </a:solidFill>
                <a:latin typeface="Gill Sans MT"/>
              </a:rPr>
              <a:t> f</a:t>
            </a:r>
          </a:p>
        </p:txBody>
      </p:sp>
      <p:sp>
        <p:nvSpPr>
          <p:cNvPr id="78" name="Left Brace 77"/>
          <p:cNvSpPr/>
          <p:nvPr/>
        </p:nvSpPr>
        <p:spPr>
          <a:xfrm rot="16200000">
            <a:off x="6634993" y="2249281"/>
            <a:ext cx="460436" cy="3947252"/>
          </a:xfrm>
          <a:prstGeom prst="leftBrace">
            <a:avLst>
              <a:gd name="adj1" fmla="val 81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a:solidFill>
                <a:prstClr val="black"/>
              </a:solidFill>
              <a:latin typeface="Gill Sans MT"/>
            </a:endParaRPr>
          </a:p>
        </p:txBody>
      </p:sp>
      <p:sp>
        <p:nvSpPr>
          <p:cNvPr id="79" name="TextBox 78"/>
          <p:cNvSpPr txBox="1"/>
          <p:nvPr/>
        </p:nvSpPr>
        <p:spPr>
          <a:xfrm>
            <a:off x="6556487" y="4493541"/>
            <a:ext cx="940837" cy="523220"/>
          </a:xfrm>
          <a:prstGeom prst="rect">
            <a:avLst/>
          </a:prstGeom>
          <a:noFill/>
        </p:spPr>
        <p:txBody>
          <a:bodyPr wrap="square" rtlCol="0">
            <a:spAutoFit/>
          </a:bodyPr>
          <a:lstStyle/>
          <a:p>
            <a:pPr defTabSz="609585"/>
            <a:r>
              <a:rPr lang="en-US" sz="2800" i="1">
                <a:solidFill>
                  <a:prstClr val="black"/>
                </a:solidFill>
                <a:latin typeface="Gill Sans MT"/>
              </a:rPr>
              <a:t>f</a:t>
            </a:r>
            <a:endParaRPr lang="en-US" sz="2800" i="1" dirty="0">
              <a:solidFill>
                <a:prstClr val="black"/>
              </a:solidFill>
              <a:latin typeface="Gill Sans MT"/>
            </a:endParaRPr>
          </a:p>
        </p:txBody>
      </p:sp>
      <p:sp>
        <p:nvSpPr>
          <p:cNvPr id="32" name="Slide Number Placeholder 31"/>
          <p:cNvSpPr>
            <a:spLocks noGrp="1"/>
          </p:cNvSpPr>
          <p:nvPr>
            <p:ph type="sldNum" sz="quarter" idx="12"/>
          </p:nvPr>
        </p:nvSpPr>
        <p:spPr/>
        <p:txBody>
          <a:bodyPr/>
          <a:lstStyle/>
          <a:p>
            <a:pPr defTabSz="609585"/>
            <a:fld id="{2AE8A332-C14A-DB46-AA78-0689D2008F9C}" type="slidenum">
              <a:rPr lang="en-US">
                <a:solidFill>
                  <a:prstClr val="black">
                    <a:tint val="75000"/>
                  </a:prstClr>
                </a:solidFill>
                <a:latin typeface="Gill Sans MT"/>
              </a:rPr>
              <a:pPr defTabSz="609585"/>
              <a:t>18</a:t>
            </a:fld>
            <a:endParaRPr lang="en-US">
              <a:solidFill>
                <a:prstClr val="black">
                  <a:tint val="75000"/>
                </a:prstClr>
              </a:solidFill>
              <a:latin typeface="Gill Sans MT"/>
            </a:endParaRPr>
          </a:p>
        </p:txBody>
      </p:sp>
    </p:spTree>
    <p:extLst>
      <p:ext uri="{BB962C8B-B14F-4D97-AF65-F5344CB8AC3E}">
        <p14:creationId xmlns:p14="http://schemas.microsoft.com/office/powerpoint/2010/main" val="1697375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CHALLENGE: </a:t>
            </a:r>
            <a:r>
              <a:rPr lang="en-US" dirty="0">
                <a:solidFill>
                  <a:schemeClr val="accent6">
                    <a:lumMod val="75000"/>
                  </a:schemeClr>
                </a:solidFill>
              </a:rPr>
              <a:t>FILTERING ON PAST ALLOCATIONS</a:t>
            </a:r>
          </a:p>
        </p:txBody>
      </p:sp>
      <p:grpSp>
        <p:nvGrpSpPr>
          <p:cNvPr id="4" name="Group 3"/>
          <p:cNvGrpSpPr/>
          <p:nvPr/>
        </p:nvGrpSpPr>
        <p:grpSpPr>
          <a:xfrm>
            <a:off x="1523397" y="2428281"/>
            <a:ext cx="1212972" cy="1209943"/>
            <a:chOff x="5204766" y="3944758"/>
            <a:chExt cx="1771254" cy="1806685"/>
          </a:xfrm>
        </p:grpSpPr>
        <p:sp>
          <p:nvSpPr>
            <p:cNvPr id="5" name="Rounded Rectangle 4"/>
            <p:cNvSpPr/>
            <p:nvPr/>
          </p:nvSpPr>
          <p:spPr>
            <a:xfrm>
              <a:off x="5204766" y="3944758"/>
              <a:ext cx="1771253" cy="1806685"/>
            </a:xfrm>
            <a:prstGeom prst="roundRect">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6" name="Group 5"/>
            <p:cNvGrpSpPr/>
            <p:nvPr/>
          </p:nvGrpSpPr>
          <p:grpSpPr>
            <a:xfrm>
              <a:off x="5217258" y="4092652"/>
              <a:ext cx="1758762" cy="1506282"/>
              <a:chOff x="2168923" y="3198240"/>
              <a:chExt cx="1758762" cy="150628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1" name="Group 10"/>
          <p:cNvGrpSpPr/>
          <p:nvPr/>
        </p:nvGrpSpPr>
        <p:grpSpPr>
          <a:xfrm>
            <a:off x="3189537" y="2423697"/>
            <a:ext cx="1212972" cy="1209943"/>
            <a:chOff x="5204766" y="3944758"/>
            <a:chExt cx="1771254" cy="1806685"/>
          </a:xfrm>
        </p:grpSpPr>
        <p:sp>
          <p:nvSpPr>
            <p:cNvPr id="12" name="Rounded Rectangle 11"/>
            <p:cNvSpPr/>
            <p:nvPr/>
          </p:nvSpPr>
          <p:spPr>
            <a:xfrm>
              <a:off x="5204766" y="3944758"/>
              <a:ext cx="1771253" cy="1806685"/>
            </a:xfrm>
            <a:prstGeom prst="round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13" name="Group 12"/>
            <p:cNvGrpSpPr/>
            <p:nvPr/>
          </p:nvGrpSpPr>
          <p:grpSpPr>
            <a:xfrm>
              <a:off x="5217258" y="4092652"/>
              <a:ext cx="1758762" cy="1506282"/>
              <a:chOff x="2168923" y="3198240"/>
              <a:chExt cx="1758762" cy="1506282"/>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18" name="Group 17"/>
          <p:cNvGrpSpPr/>
          <p:nvPr/>
        </p:nvGrpSpPr>
        <p:grpSpPr>
          <a:xfrm>
            <a:off x="4883029" y="2423697"/>
            <a:ext cx="1212972" cy="1209943"/>
            <a:chOff x="5204766" y="3944758"/>
            <a:chExt cx="1771254" cy="1806685"/>
          </a:xfrm>
        </p:grpSpPr>
        <p:sp>
          <p:nvSpPr>
            <p:cNvPr id="19" name="Rounded Rectangle 18"/>
            <p:cNvSpPr/>
            <p:nvPr/>
          </p:nvSpPr>
          <p:spPr>
            <a:xfrm>
              <a:off x="5204766" y="3944758"/>
              <a:ext cx="1771253" cy="1806685"/>
            </a:xfrm>
            <a:prstGeom prst="roundRect">
              <a:avLst/>
            </a:prstGeom>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0" name="Group 19"/>
            <p:cNvGrpSpPr/>
            <p:nvPr/>
          </p:nvGrpSpPr>
          <p:grpSpPr>
            <a:xfrm>
              <a:off x="5217258" y="4092652"/>
              <a:ext cx="1758762" cy="1506282"/>
              <a:chOff x="2168923" y="3198240"/>
              <a:chExt cx="1758762" cy="1506282"/>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grpSp>
        <p:nvGrpSpPr>
          <p:cNvPr id="25" name="Group 24"/>
          <p:cNvGrpSpPr/>
          <p:nvPr/>
        </p:nvGrpSpPr>
        <p:grpSpPr>
          <a:xfrm>
            <a:off x="7625865" y="2423697"/>
            <a:ext cx="1212972" cy="1209943"/>
            <a:chOff x="5204766" y="3944758"/>
            <a:chExt cx="1771254" cy="1806685"/>
          </a:xfrm>
        </p:grpSpPr>
        <p:sp>
          <p:nvSpPr>
            <p:cNvPr id="26" name="Rounded Rectangle 25"/>
            <p:cNvSpPr/>
            <p:nvPr/>
          </p:nvSpPr>
          <p:spPr>
            <a:xfrm>
              <a:off x="5204766" y="3944758"/>
              <a:ext cx="1771253" cy="1806685"/>
            </a:xfrm>
            <a:prstGeom prst="roundRect">
              <a:avLst/>
            </a:prstGeom>
            <a:ln w="3810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27" name="Group 26"/>
            <p:cNvGrpSpPr/>
            <p:nvPr/>
          </p:nvGrpSpPr>
          <p:grpSpPr>
            <a:xfrm>
              <a:off x="5217258" y="4092652"/>
              <a:ext cx="1758762" cy="1506282"/>
              <a:chOff x="2168923" y="3198240"/>
              <a:chExt cx="1758762" cy="1506282"/>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sp>
        <p:nvSpPr>
          <p:cNvPr id="33" name="TextBox 32"/>
          <p:cNvSpPr txBox="1"/>
          <p:nvPr/>
        </p:nvSpPr>
        <p:spPr>
          <a:xfrm>
            <a:off x="6694959" y="2522742"/>
            <a:ext cx="331947" cy="646331"/>
          </a:xfrm>
          <a:prstGeom prst="rect">
            <a:avLst/>
          </a:prstGeom>
          <a:noFill/>
        </p:spPr>
        <p:txBody>
          <a:bodyPr wrap="square" rtlCol="0">
            <a:spAutoFit/>
          </a:bodyPr>
          <a:lstStyle/>
          <a:p>
            <a:pPr algn="ctr" defTabSz="609585"/>
            <a:r>
              <a:rPr lang="mr-IN" sz="3600" dirty="0">
                <a:solidFill>
                  <a:prstClr val="black"/>
                </a:solidFill>
                <a:latin typeface="Times New Roman" charset="0"/>
                <a:ea typeface="Times New Roman" charset="0"/>
                <a:cs typeface="Times New Roman" charset="0"/>
              </a:rPr>
              <a:t>…</a:t>
            </a:r>
            <a:endParaRPr lang="en-US" dirty="0">
              <a:solidFill>
                <a:prstClr val="black"/>
              </a:solidFill>
              <a:latin typeface="Times New Roman" charset="0"/>
              <a:ea typeface="Times New Roman" charset="0"/>
              <a:cs typeface="Times New Roman" charset="0"/>
            </a:endParaRPr>
          </a:p>
        </p:txBody>
      </p:sp>
      <p:sp>
        <p:nvSpPr>
          <p:cNvPr id="34" name="TextBox 33"/>
          <p:cNvSpPr txBox="1"/>
          <p:nvPr/>
        </p:nvSpPr>
        <p:spPr>
          <a:xfrm>
            <a:off x="258504" y="1571855"/>
            <a:ext cx="6391795" cy="523220"/>
          </a:xfrm>
          <a:prstGeom prst="rect">
            <a:avLst/>
          </a:prstGeom>
          <a:noFill/>
        </p:spPr>
        <p:txBody>
          <a:bodyPr wrap="square" rtlCol="0">
            <a:spAutoFit/>
          </a:bodyPr>
          <a:lstStyle/>
          <a:p>
            <a:pPr defTabSz="609585"/>
            <a:r>
              <a:rPr lang="en-US" sz="2800" dirty="0">
                <a:solidFill>
                  <a:prstClr val="black"/>
                </a:solidFill>
                <a:latin typeface="Gill Sans MT"/>
              </a:rPr>
              <a:t>Themis objective </a:t>
            </a:r>
            <a:r>
              <a:rPr lang="mr-IN" sz="2800" dirty="0">
                <a:solidFill>
                  <a:prstClr val="black"/>
                </a:solidFill>
                <a:latin typeface="Gill Sans MT"/>
                <a:cs typeface="Mangal" panose="02040503050203030202" pitchFamily="18" charset="0"/>
              </a:rPr>
              <a:t>–</a:t>
            </a:r>
            <a:r>
              <a:rPr lang="en-US" sz="2800" dirty="0">
                <a:solidFill>
                  <a:prstClr val="black"/>
                </a:solidFill>
                <a:latin typeface="Gill Sans MT"/>
              </a:rPr>
              <a:t> min (max ⍴)</a:t>
            </a:r>
          </a:p>
        </p:txBody>
      </p:sp>
      <p:sp>
        <p:nvSpPr>
          <p:cNvPr id="35" name="TextBox 34"/>
          <p:cNvSpPr txBox="1"/>
          <p:nvPr/>
        </p:nvSpPr>
        <p:spPr>
          <a:xfrm>
            <a:off x="1894957" y="370528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1</a:t>
            </a:r>
          </a:p>
        </p:txBody>
      </p:sp>
      <p:sp>
        <p:nvSpPr>
          <p:cNvPr id="36" name="TextBox 35"/>
          <p:cNvSpPr txBox="1"/>
          <p:nvPr/>
        </p:nvSpPr>
        <p:spPr>
          <a:xfrm>
            <a:off x="3584610" y="370528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2</a:t>
            </a:r>
          </a:p>
        </p:txBody>
      </p:sp>
      <p:sp>
        <p:nvSpPr>
          <p:cNvPr id="37" name="TextBox 36"/>
          <p:cNvSpPr txBox="1"/>
          <p:nvPr/>
        </p:nvSpPr>
        <p:spPr>
          <a:xfrm>
            <a:off x="2790381" y="3705287"/>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38" name="TextBox 37"/>
          <p:cNvSpPr txBox="1"/>
          <p:nvPr/>
        </p:nvSpPr>
        <p:spPr>
          <a:xfrm>
            <a:off x="4459969" y="3705287"/>
            <a:ext cx="498044" cy="523220"/>
          </a:xfrm>
          <a:prstGeom prst="rect">
            <a:avLst/>
          </a:prstGeom>
          <a:noFill/>
        </p:spPr>
        <p:txBody>
          <a:bodyPr wrap="square" rtlCol="0">
            <a:spAutoFit/>
          </a:bodyPr>
          <a:lstStyle/>
          <a:p>
            <a:pPr defTabSz="609585"/>
            <a:r>
              <a:rPr lang="en-US" sz="2800" dirty="0">
                <a:solidFill>
                  <a:prstClr val="black"/>
                </a:solidFill>
                <a:latin typeface="Gill Sans MT"/>
              </a:rPr>
              <a:t>&gt;</a:t>
            </a:r>
            <a:endParaRPr lang="en-US" sz="2800" baseline="-25000" dirty="0">
              <a:solidFill>
                <a:prstClr val="black"/>
              </a:solidFill>
              <a:latin typeface="Gill Sans MT"/>
            </a:endParaRPr>
          </a:p>
        </p:txBody>
      </p:sp>
      <p:sp>
        <p:nvSpPr>
          <p:cNvPr id="39" name="TextBox 38"/>
          <p:cNvSpPr txBox="1"/>
          <p:nvPr/>
        </p:nvSpPr>
        <p:spPr>
          <a:xfrm>
            <a:off x="5187971" y="3700703"/>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3</a:t>
            </a:r>
          </a:p>
        </p:txBody>
      </p:sp>
      <p:sp>
        <p:nvSpPr>
          <p:cNvPr id="40" name="TextBox 39"/>
          <p:cNvSpPr txBox="1"/>
          <p:nvPr/>
        </p:nvSpPr>
        <p:spPr>
          <a:xfrm>
            <a:off x="7151730" y="3700703"/>
            <a:ext cx="498044" cy="523220"/>
          </a:xfrm>
          <a:prstGeom prst="rect">
            <a:avLst/>
          </a:prstGeom>
          <a:noFill/>
        </p:spPr>
        <p:txBody>
          <a:bodyPr wrap="square" rtlCol="0">
            <a:spAutoFit/>
          </a:bodyPr>
          <a:lstStyle/>
          <a:p>
            <a:pPr defTabSz="609585"/>
            <a:r>
              <a:rPr lang="en-US" sz="2800">
                <a:solidFill>
                  <a:prstClr val="black"/>
                </a:solidFill>
                <a:latin typeface="Gill Sans MT"/>
              </a:rPr>
              <a:t>&gt;</a:t>
            </a:r>
            <a:endParaRPr lang="en-US" sz="2800" baseline="-25000" dirty="0">
              <a:solidFill>
                <a:prstClr val="black"/>
              </a:solidFill>
              <a:latin typeface="Gill Sans MT"/>
            </a:endParaRPr>
          </a:p>
        </p:txBody>
      </p:sp>
      <p:sp>
        <p:nvSpPr>
          <p:cNvPr id="41" name="TextBox 40"/>
          <p:cNvSpPr txBox="1"/>
          <p:nvPr/>
        </p:nvSpPr>
        <p:spPr>
          <a:xfrm>
            <a:off x="7957130" y="3710267"/>
            <a:ext cx="599239" cy="523220"/>
          </a:xfrm>
          <a:prstGeom prst="rect">
            <a:avLst/>
          </a:prstGeom>
          <a:noFill/>
        </p:spPr>
        <p:txBody>
          <a:bodyPr wrap="square" rtlCol="0">
            <a:spAutoFit/>
          </a:bodyPr>
          <a:lstStyle/>
          <a:p>
            <a:pPr defTabSz="609585"/>
            <a:r>
              <a:rPr lang="en-US" sz="2800" dirty="0">
                <a:solidFill>
                  <a:prstClr val="black"/>
                </a:solidFill>
                <a:latin typeface="Gill Sans MT"/>
              </a:rPr>
              <a:t>⍴</a:t>
            </a:r>
            <a:r>
              <a:rPr lang="en-US" sz="2800" baseline="-25000" dirty="0">
                <a:solidFill>
                  <a:prstClr val="black"/>
                </a:solidFill>
                <a:latin typeface="Gill Sans MT"/>
              </a:rPr>
              <a:t>N</a:t>
            </a:r>
          </a:p>
        </p:txBody>
      </p:sp>
      <p:sp>
        <p:nvSpPr>
          <p:cNvPr id="75" name="TextBox 74"/>
          <p:cNvSpPr txBox="1"/>
          <p:nvPr/>
        </p:nvSpPr>
        <p:spPr>
          <a:xfrm>
            <a:off x="258504" y="5202763"/>
            <a:ext cx="11353800" cy="1323632"/>
          </a:xfrm>
          <a:prstGeom prst="rect">
            <a:avLst/>
          </a:prstGeom>
          <a:noFill/>
        </p:spPr>
        <p:txBody>
          <a:bodyPr wrap="square" rtlCol="0">
            <a:spAutoFit/>
          </a:bodyPr>
          <a:lstStyle/>
          <a:p>
            <a:pPr marL="514338" indent="-514338" defTabSz="609585">
              <a:buFontTx/>
              <a:buAutoNum type="arabicPeriod"/>
            </a:pPr>
            <a:r>
              <a:rPr lang="en-US" sz="2667" dirty="0">
                <a:solidFill>
                  <a:prstClr val="black"/>
                </a:solidFill>
                <a:latin typeface="Gill Sans MT"/>
              </a:rPr>
              <a:t>Filter </a:t>
            </a:r>
            <a:r>
              <a:rPr lang="en-US" sz="2667" i="1" dirty="0">
                <a:solidFill>
                  <a:prstClr val="black"/>
                </a:solidFill>
                <a:latin typeface="Gill Sans MT"/>
              </a:rPr>
              <a:t>1 </a:t>
            </a:r>
            <a:r>
              <a:rPr lang="mr-IN" sz="2667" i="1" dirty="0">
                <a:solidFill>
                  <a:prstClr val="black"/>
                </a:solidFill>
                <a:latin typeface="Gill Sans MT"/>
                <a:cs typeface="Mangal" panose="02040503050203030202" pitchFamily="18" charset="0"/>
              </a:rPr>
              <a:t>–</a:t>
            </a:r>
            <a:r>
              <a:rPr lang="en-US" sz="2667" i="1" dirty="0">
                <a:solidFill>
                  <a:prstClr val="black"/>
                </a:solidFill>
                <a:latin typeface="Gill Sans MT"/>
              </a:rPr>
              <a:t> f</a:t>
            </a:r>
            <a:r>
              <a:rPr lang="en-US" sz="2667" dirty="0">
                <a:solidFill>
                  <a:prstClr val="black"/>
                </a:solidFill>
                <a:latin typeface="Gill Sans MT"/>
              </a:rPr>
              <a:t> apps with worst ⍴ values</a:t>
            </a:r>
          </a:p>
          <a:p>
            <a:pPr marL="514338" indent="-514338" defTabSz="609585">
              <a:buFontTx/>
              <a:buAutoNum type="arabicPeriod"/>
            </a:pPr>
            <a:r>
              <a:rPr lang="en-US" sz="2667" dirty="0">
                <a:solidFill>
                  <a:prstClr val="black"/>
                </a:solidFill>
                <a:latin typeface="Gill Sans MT"/>
              </a:rPr>
              <a:t>Allocate to one or more of </a:t>
            </a:r>
            <a:r>
              <a:rPr lang="en-US" sz="2667" i="1" dirty="0">
                <a:solidFill>
                  <a:prstClr val="black"/>
                </a:solidFill>
                <a:latin typeface="Gill Sans MT"/>
              </a:rPr>
              <a:t>1 </a:t>
            </a:r>
            <a:r>
              <a:rPr lang="mr-IN" sz="2667" i="1" dirty="0">
                <a:solidFill>
                  <a:prstClr val="black"/>
                </a:solidFill>
                <a:latin typeface="Gill Sans MT"/>
                <a:cs typeface="Mangal" panose="02040503050203030202" pitchFamily="18" charset="0"/>
              </a:rPr>
              <a:t>–</a:t>
            </a:r>
            <a:r>
              <a:rPr lang="en-US" sz="2667" i="1" dirty="0">
                <a:solidFill>
                  <a:prstClr val="black"/>
                </a:solidFill>
                <a:latin typeface="Gill Sans MT"/>
              </a:rPr>
              <a:t> f</a:t>
            </a:r>
            <a:r>
              <a:rPr lang="en-US" sz="2667" dirty="0">
                <a:solidFill>
                  <a:prstClr val="black"/>
                </a:solidFill>
                <a:latin typeface="Gill Sans MT"/>
              </a:rPr>
              <a:t> apps for </a:t>
            </a:r>
            <a:r>
              <a:rPr lang="en-US" sz="2667" i="1" dirty="0">
                <a:solidFill>
                  <a:prstClr val="black"/>
                </a:solidFill>
                <a:latin typeface="Gill Sans MT"/>
              </a:rPr>
              <a:t>next round </a:t>
            </a:r>
            <a:r>
              <a:rPr lang="en-US" sz="2667" dirty="0">
                <a:solidFill>
                  <a:prstClr val="black"/>
                </a:solidFill>
                <a:latin typeface="Gill Sans MT"/>
              </a:rPr>
              <a:t>using partial auctions</a:t>
            </a:r>
          </a:p>
          <a:p>
            <a:pPr defTabSz="609585"/>
            <a:endParaRPr lang="en-US" sz="2667" dirty="0">
              <a:solidFill>
                <a:prstClr val="black"/>
              </a:solidFill>
              <a:latin typeface="Gill Sans MT"/>
            </a:endParaRPr>
          </a:p>
        </p:txBody>
      </p:sp>
      <p:sp>
        <p:nvSpPr>
          <p:cNvPr id="76" name="Left Brace 75"/>
          <p:cNvSpPr/>
          <p:nvPr/>
        </p:nvSpPr>
        <p:spPr>
          <a:xfrm rot="16200000">
            <a:off x="2792601" y="2793937"/>
            <a:ext cx="460436" cy="2874305"/>
          </a:xfrm>
          <a:prstGeom prst="leftBrace">
            <a:avLst>
              <a:gd name="adj1" fmla="val 8698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a:solidFill>
                <a:prstClr val="black"/>
              </a:solidFill>
              <a:latin typeface="Gill Sans MT"/>
            </a:endParaRPr>
          </a:p>
        </p:txBody>
      </p:sp>
      <p:sp>
        <p:nvSpPr>
          <p:cNvPr id="77" name="TextBox 76"/>
          <p:cNvSpPr txBox="1"/>
          <p:nvPr/>
        </p:nvSpPr>
        <p:spPr>
          <a:xfrm>
            <a:off x="2655072" y="4498890"/>
            <a:ext cx="940837" cy="523220"/>
          </a:xfrm>
          <a:prstGeom prst="rect">
            <a:avLst/>
          </a:prstGeom>
          <a:noFill/>
        </p:spPr>
        <p:txBody>
          <a:bodyPr wrap="square" rtlCol="0">
            <a:spAutoFit/>
          </a:bodyPr>
          <a:lstStyle/>
          <a:p>
            <a:pPr defTabSz="609585"/>
            <a:r>
              <a:rPr lang="en-US" sz="2800" i="1" dirty="0">
                <a:solidFill>
                  <a:prstClr val="black"/>
                </a:solidFill>
                <a:latin typeface="Gill Sans MT"/>
              </a:rPr>
              <a:t>1 </a:t>
            </a:r>
            <a:r>
              <a:rPr lang="mr-IN" sz="2800" i="1" dirty="0">
                <a:solidFill>
                  <a:prstClr val="black"/>
                </a:solidFill>
                <a:latin typeface="Gill Sans MT"/>
                <a:cs typeface="Mangal" panose="02040503050203030202" pitchFamily="18" charset="0"/>
              </a:rPr>
              <a:t>–</a:t>
            </a:r>
            <a:r>
              <a:rPr lang="en-US" sz="2800" i="1" dirty="0">
                <a:solidFill>
                  <a:prstClr val="black"/>
                </a:solidFill>
                <a:latin typeface="Gill Sans MT"/>
              </a:rPr>
              <a:t> f</a:t>
            </a:r>
          </a:p>
        </p:txBody>
      </p:sp>
      <p:sp>
        <p:nvSpPr>
          <p:cNvPr id="78" name="Left Brace 77"/>
          <p:cNvSpPr/>
          <p:nvPr/>
        </p:nvSpPr>
        <p:spPr>
          <a:xfrm rot="16200000">
            <a:off x="6634993" y="2249281"/>
            <a:ext cx="460436" cy="3947252"/>
          </a:xfrm>
          <a:prstGeom prst="leftBrace">
            <a:avLst>
              <a:gd name="adj1" fmla="val 8192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09585"/>
            <a:endParaRPr lang="en-US">
              <a:solidFill>
                <a:prstClr val="black"/>
              </a:solidFill>
              <a:latin typeface="Gill Sans MT"/>
            </a:endParaRPr>
          </a:p>
        </p:txBody>
      </p:sp>
      <p:sp>
        <p:nvSpPr>
          <p:cNvPr id="79" name="TextBox 78"/>
          <p:cNvSpPr txBox="1"/>
          <p:nvPr/>
        </p:nvSpPr>
        <p:spPr>
          <a:xfrm>
            <a:off x="6556487" y="4493541"/>
            <a:ext cx="940837" cy="523220"/>
          </a:xfrm>
          <a:prstGeom prst="rect">
            <a:avLst/>
          </a:prstGeom>
          <a:noFill/>
        </p:spPr>
        <p:txBody>
          <a:bodyPr wrap="square" rtlCol="0">
            <a:spAutoFit/>
          </a:bodyPr>
          <a:lstStyle/>
          <a:p>
            <a:pPr defTabSz="609585"/>
            <a:r>
              <a:rPr lang="en-US" sz="2800" i="1">
                <a:solidFill>
                  <a:prstClr val="black"/>
                </a:solidFill>
                <a:latin typeface="Gill Sans MT"/>
              </a:rPr>
              <a:t>f</a:t>
            </a:r>
            <a:endParaRPr lang="en-US" sz="2800" i="1" dirty="0">
              <a:solidFill>
                <a:prstClr val="black"/>
              </a:solidFill>
              <a:latin typeface="Gill Sans MT"/>
            </a:endParaRPr>
          </a:p>
        </p:txBody>
      </p:sp>
      <p:sp>
        <p:nvSpPr>
          <p:cNvPr id="32" name="Slide Number Placeholder 31"/>
          <p:cNvSpPr>
            <a:spLocks noGrp="1"/>
          </p:cNvSpPr>
          <p:nvPr>
            <p:ph type="sldNum" sz="quarter" idx="12"/>
          </p:nvPr>
        </p:nvSpPr>
        <p:spPr/>
        <p:txBody>
          <a:bodyPr/>
          <a:lstStyle/>
          <a:p>
            <a:pPr defTabSz="609585"/>
            <a:fld id="{2AE8A332-C14A-DB46-AA78-0689D2008F9C}" type="slidenum">
              <a:rPr lang="en-US">
                <a:solidFill>
                  <a:prstClr val="black">
                    <a:tint val="75000"/>
                  </a:prstClr>
                </a:solidFill>
                <a:latin typeface="Gill Sans MT"/>
              </a:rPr>
              <a:pPr defTabSz="609585"/>
              <a:t>19</a:t>
            </a:fld>
            <a:endParaRPr lang="en-US">
              <a:solidFill>
                <a:prstClr val="black">
                  <a:tint val="75000"/>
                </a:prstClr>
              </a:solidFill>
              <a:latin typeface="Gill Sans MT"/>
            </a:endParaRPr>
          </a:p>
        </p:txBody>
      </p:sp>
      <p:cxnSp>
        <p:nvCxnSpPr>
          <p:cNvPr id="43" name="Straight Arrow Connector 42">
            <a:extLst>
              <a:ext uri="{FF2B5EF4-FFF2-40B4-BE49-F238E27FC236}">
                <a16:creationId xmlns:a16="http://schemas.microsoft.com/office/drawing/2014/main" id="{3B7762A7-3591-5F04-8314-12053CF236E7}"/>
              </a:ext>
            </a:extLst>
          </p:cNvPr>
          <p:cNvCxnSpPr>
            <a:cxnSpLocks/>
            <a:endCxn id="44" idx="1"/>
          </p:cNvCxnSpPr>
          <p:nvPr/>
        </p:nvCxnSpPr>
        <p:spPr>
          <a:xfrm flipV="1">
            <a:off x="5635515" y="3859122"/>
            <a:ext cx="4326458" cy="1726687"/>
          </a:xfrm>
          <a:prstGeom prst="straightConnector1">
            <a:avLst/>
          </a:prstGeom>
          <a:ln>
            <a:solidFill>
              <a:schemeClr val="tx1"/>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27D4D349-4917-D6B8-A0BA-13E2ED1B8B23}"/>
              </a:ext>
            </a:extLst>
          </p:cNvPr>
          <p:cNvSpPr txBox="1"/>
          <p:nvPr/>
        </p:nvSpPr>
        <p:spPr>
          <a:xfrm>
            <a:off x="9961973" y="3197306"/>
            <a:ext cx="2230027" cy="1323632"/>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Filter only looks at past allocations</a:t>
            </a:r>
          </a:p>
        </p:txBody>
      </p:sp>
    </p:spTree>
    <p:extLst>
      <p:ext uri="{BB962C8B-B14F-4D97-AF65-F5344CB8AC3E}">
        <p14:creationId xmlns:p14="http://schemas.microsoft.com/office/powerpoint/2010/main" val="77221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alphaModFix amt="78000"/>
          </a:blip>
          <a:srcRect r="1602" b="16977"/>
          <a:stretch/>
        </p:blipFill>
        <p:spPr>
          <a:xfrm>
            <a:off x="0" y="0"/>
            <a:ext cx="12192000" cy="6858000"/>
          </a:xfrm>
          <a:prstGeom prst="rect">
            <a:avLst/>
          </a:prstGeom>
        </p:spPr>
      </p:pic>
      <p:sp>
        <p:nvSpPr>
          <p:cNvPr id="5" name="Title 1"/>
          <p:cNvSpPr txBox="1">
            <a:spLocks/>
          </p:cNvSpPr>
          <p:nvPr/>
        </p:nvSpPr>
        <p:spPr>
          <a:xfrm>
            <a:off x="0" y="2515525"/>
            <a:ext cx="12192000" cy="1767961"/>
          </a:xfrm>
          <a:prstGeom prst="rect">
            <a:avLst/>
          </a:prstGeom>
          <a:solidFill>
            <a:srgbClr val="000000"/>
          </a:solidFill>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Bebas Neue Regular"/>
                <a:ea typeface="+mj-ea"/>
                <a:cs typeface="Bebas Neue Regular"/>
              </a:defRPr>
            </a:lvl1pPr>
          </a:lstStyle>
          <a:p>
            <a:pPr defTabSz="609585"/>
            <a:r>
              <a:rPr lang="en-US" sz="5333" dirty="0">
                <a:solidFill>
                  <a:prstClr val="white"/>
                </a:solidFill>
              </a:rPr>
              <a:t>SHARED CLUSTERS</a:t>
            </a:r>
          </a:p>
          <a:p>
            <a:pPr defTabSz="609585"/>
            <a:r>
              <a:rPr lang="en-US" sz="5333" dirty="0">
                <a:solidFill>
                  <a:prstClr val="white"/>
                </a:solidFill>
              </a:rPr>
              <a:t>FOR MACHINE LEARNING</a:t>
            </a:r>
          </a:p>
        </p:txBody>
      </p:sp>
    </p:spTree>
    <p:extLst>
      <p:ext uri="{BB962C8B-B14F-4D97-AF65-F5344CB8AC3E}">
        <p14:creationId xmlns:p14="http://schemas.microsoft.com/office/powerpoint/2010/main" val="905489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0724-8D12-6B4A-ED26-E7DC157F4ECD}"/>
              </a:ext>
            </a:extLst>
          </p:cNvPr>
          <p:cNvSpPr>
            <a:spLocks noGrp="1"/>
          </p:cNvSpPr>
          <p:nvPr>
            <p:ph type="title"/>
          </p:nvPr>
        </p:nvSpPr>
        <p:spPr/>
        <p:txBody>
          <a:bodyPr/>
          <a:lstStyle/>
          <a:p>
            <a:r>
              <a:rPr lang="en-US" dirty="0"/>
              <a:t>SHOCKWAVE </a:t>
            </a:r>
            <a:r>
              <a:rPr lang="en-US" dirty="0">
                <a:solidFill>
                  <a:schemeClr val="accent6">
                    <a:lumMod val="75000"/>
                  </a:schemeClr>
                </a:solidFill>
              </a:rPr>
              <a:t>DESIGN</a:t>
            </a:r>
          </a:p>
        </p:txBody>
      </p:sp>
      <p:sp>
        <p:nvSpPr>
          <p:cNvPr id="3" name="Content Placeholder 2">
            <a:extLst>
              <a:ext uri="{FF2B5EF4-FFF2-40B4-BE49-F238E27FC236}">
                <a16:creationId xmlns:a16="http://schemas.microsoft.com/office/drawing/2014/main" id="{EA0CD6D7-1224-B864-BD67-C8AF9B503BA4}"/>
              </a:ext>
            </a:extLst>
          </p:cNvPr>
          <p:cNvSpPr>
            <a:spLocks noGrp="1"/>
          </p:cNvSpPr>
          <p:nvPr>
            <p:ph idx="1"/>
          </p:nvPr>
        </p:nvSpPr>
        <p:spPr/>
        <p:txBody>
          <a:bodyPr>
            <a:normAutofit/>
          </a:bodyPr>
          <a:lstStyle/>
          <a:p>
            <a:pPr marL="0" indent="0">
              <a:buNone/>
            </a:pPr>
            <a:r>
              <a:rPr lang="en-US" sz="2667" dirty="0"/>
              <a:t>Approach</a:t>
            </a:r>
          </a:p>
          <a:p>
            <a:pPr marL="0" indent="0">
              <a:buNone/>
            </a:pPr>
            <a:r>
              <a:rPr lang="en-US" sz="2667" dirty="0"/>
              <a:t>	Prediction-based approach that captures long-term fairness and efficiency</a:t>
            </a:r>
          </a:p>
          <a:p>
            <a:pPr marL="0" indent="0">
              <a:buNone/>
            </a:pPr>
            <a:r>
              <a:rPr lang="en-US" sz="2667" dirty="0"/>
              <a:t>	Mechanism for allocations that accounts for future rounds</a:t>
            </a:r>
          </a:p>
          <a:p>
            <a:pPr marL="0" indent="0">
              <a:buNone/>
            </a:pPr>
            <a:endParaRPr lang="en-US" sz="2667" dirty="0"/>
          </a:p>
          <a:p>
            <a:pPr marL="0" indent="0">
              <a:buNone/>
            </a:pPr>
            <a:r>
              <a:rPr lang="en-US" sz="2667" dirty="0"/>
              <a:t>Key Design Components</a:t>
            </a:r>
          </a:p>
          <a:p>
            <a:pPr marL="0" indent="0">
              <a:buNone/>
            </a:pPr>
            <a:r>
              <a:rPr lang="en-US" sz="2667" dirty="0"/>
              <a:t>	</a:t>
            </a:r>
            <a:r>
              <a:rPr lang="en-US" sz="2667" dirty="0">
                <a:solidFill>
                  <a:schemeClr val="accent6">
                    <a:lumMod val="75000"/>
                  </a:schemeClr>
                </a:solidFill>
              </a:rPr>
              <a:t>Bayesian model </a:t>
            </a:r>
            <a:r>
              <a:rPr lang="en-US" sz="2667" dirty="0"/>
              <a:t>to predict utility under dynamic adaptation</a:t>
            </a:r>
          </a:p>
          <a:p>
            <a:pPr marL="0" indent="0">
              <a:buNone/>
            </a:pPr>
            <a:r>
              <a:rPr lang="en-US" sz="2667" dirty="0"/>
              <a:t>	Input to a </a:t>
            </a:r>
            <a:r>
              <a:rPr lang="en-US" sz="2667" dirty="0">
                <a:solidFill>
                  <a:schemeClr val="accent6">
                    <a:lumMod val="75000"/>
                  </a:schemeClr>
                </a:solidFill>
              </a:rPr>
              <a:t>market</a:t>
            </a:r>
            <a:r>
              <a:rPr lang="en-US" sz="2667" dirty="0"/>
              <a:t>-based solver that gives us </a:t>
            </a:r>
            <a:r>
              <a:rPr lang="en-US" sz="2667" dirty="0">
                <a:solidFill>
                  <a:schemeClr val="accent6">
                    <a:lumMod val="75000"/>
                  </a:schemeClr>
                </a:solidFill>
              </a:rPr>
              <a:t>provable</a:t>
            </a:r>
            <a:r>
              <a:rPr lang="en-US" sz="2667" dirty="0"/>
              <a:t> guarantees.</a:t>
            </a:r>
          </a:p>
          <a:p>
            <a:pPr marL="143930" indent="0">
              <a:spcBef>
                <a:spcPts val="800"/>
              </a:spcBef>
              <a:buClr>
                <a:srgbClr val="000000"/>
              </a:buClr>
              <a:buSzPct val="45000"/>
              <a:buNone/>
            </a:pPr>
            <a:endParaRPr lang="en-US" sz="2667" spc="-1" dirty="0">
              <a:solidFill>
                <a:schemeClr val="accent6">
                  <a:lumMod val="75000"/>
                </a:schemeClr>
              </a:solidFill>
              <a:latin typeface="Gill Sans MT" panose="020B0502020104020203" pitchFamily="34" charset="77"/>
            </a:endParaRPr>
          </a:p>
          <a:p>
            <a:pPr marL="220128" indent="0">
              <a:spcBef>
                <a:spcPts val="800"/>
              </a:spcBef>
              <a:buClr>
                <a:srgbClr val="000000"/>
              </a:buClr>
              <a:buSzPct val="45000"/>
              <a:buNone/>
            </a:pPr>
            <a:endParaRPr lang="en-US" sz="2667" b="1" kern="0" spc="-1" noProof="1">
              <a:latin typeface="Gill Sans MT" panose="020B0502020104020203" pitchFamily="34" charset="77"/>
              <a:ea typeface="Arial" panose="020B0604020202020204" pitchFamily="34" charset="0"/>
              <a:cs typeface="+mn-ea"/>
            </a:endParaRPr>
          </a:p>
          <a:p>
            <a:pPr marL="0" indent="0">
              <a:buNone/>
            </a:pPr>
            <a:endParaRPr lang="en-US" sz="2667" dirty="0"/>
          </a:p>
        </p:txBody>
      </p:sp>
    </p:spTree>
    <p:extLst>
      <p:ext uri="{BB962C8B-B14F-4D97-AF65-F5344CB8AC3E}">
        <p14:creationId xmlns:p14="http://schemas.microsoft.com/office/powerpoint/2010/main" val="1293920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BBEF-A10B-BB87-6A2A-E598DA47D4CF}"/>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00D5DD63-4693-30DA-F3A9-60BBD29632F0}"/>
              </a:ext>
            </a:extLst>
          </p:cNvPr>
          <p:cNvSpPr>
            <a:spLocks noGrp="1"/>
          </p:cNvSpPr>
          <p:nvPr>
            <p:ph idx="1"/>
          </p:nvPr>
        </p:nvSpPr>
        <p:spPr>
          <a:xfrm>
            <a:off x="609601" y="1354667"/>
            <a:ext cx="10581564" cy="5323636"/>
          </a:xfrm>
        </p:spPr>
        <p:txBody>
          <a:bodyPr vert="horz" lIns="121920" tIns="60960" rIns="121920" bIns="60960" rtlCol="0" anchor="t">
            <a:normAutofit/>
          </a:bodyPr>
          <a:lstStyle/>
          <a:p>
            <a:pPr marL="0" indent="0">
              <a:buNone/>
            </a:pPr>
            <a:r>
              <a:rPr lang="en-US" sz="2400" dirty="0">
                <a:latin typeface="Gill Sans MT" panose="020B0502020104020203" pitchFamily="34" charset="77"/>
              </a:rPr>
              <a:t>Challenge: Predict utility of future epochs in presence of dynamic adaptation</a:t>
            </a:r>
          </a:p>
          <a:p>
            <a:pPr marL="0" lvl="2" indent="0">
              <a:spcBef>
                <a:spcPts val="800"/>
              </a:spcBef>
              <a:buClr>
                <a:schemeClr val="dk1"/>
              </a:buClr>
              <a:buSzPts val="1800"/>
              <a:buNone/>
            </a:pPr>
            <a:endParaRPr lang="en-US" altLang="en-US" sz="2000" dirty="0">
              <a:solidFill>
                <a:srgbClr val="C00000"/>
              </a:solidFill>
              <a:sym typeface="+mn-ea"/>
            </a:endParaRPr>
          </a:p>
          <a:p>
            <a:pPr marL="0" indent="0">
              <a:buNone/>
            </a:pPr>
            <a:endParaRPr lang="en-US" sz="2667" dirty="0"/>
          </a:p>
          <a:p>
            <a:pPr marL="0" indent="0">
              <a:buNone/>
            </a:pPr>
            <a:endParaRPr lang="en-US" sz="2667" dirty="0"/>
          </a:p>
          <a:p>
            <a:pPr marL="0" indent="0">
              <a:buNone/>
            </a:pPr>
            <a:endParaRPr lang="en-US" sz="2400" dirty="0"/>
          </a:p>
          <a:p>
            <a:pPr marL="0" indent="0">
              <a:buNone/>
            </a:pPr>
            <a:endParaRPr lang="en-US" sz="1467" dirty="0"/>
          </a:p>
        </p:txBody>
      </p:sp>
    </p:spTree>
    <p:extLst>
      <p:ext uri="{BB962C8B-B14F-4D97-AF65-F5344CB8AC3E}">
        <p14:creationId xmlns:p14="http://schemas.microsoft.com/office/powerpoint/2010/main" val="604777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BBEF-A10B-BB87-6A2A-E598DA47D4CF}"/>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00D5DD63-4693-30DA-F3A9-60BBD29632F0}"/>
              </a:ext>
            </a:extLst>
          </p:cNvPr>
          <p:cNvSpPr>
            <a:spLocks noGrp="1"/>
          </p:cNvSpPr>
          <p:nvPr>
            <p:ph idx="1"/>
          </p:nvPr>
        </p:nvSpPr>
        <p:spPr>
          <a:xfrm>
            <a:off x="609601" y="1354667"/>
            <a:ext cx="10581564" cy="5323636"/>
          </a:xfrm>
        </p:spPr>
        <p:txBody>
          <a:bodyPr vert="horz" lIns="121920" tIns="60960" rIns="121920" bIns="60960" rtlCol="0" anchor="t">
            <a:normAutofit/>
          </a:bodyPr>
          <a:lstStyle/>
          <a:p>
            <a:pPr marL="0" indent="0">
              <a:buNone/>
            </a:pPr>
            <a:r>
              <a:rPr lang="en-US" sz="2400" dirty="0">
                <a:latin typeface="Gill Sans MT" panose="020B0502020104020203" pitchFamily="34" charset="77"/>
              </a:rPr>
              <a:t>Challenge: Predict utility of future epochs in presence of dynamic adaptation</a:t>
            </a:r>
          </a:p>
          <a:p>
            <a:pPr marL="0" indent="0">
              <a:buNone/>
            </a:pPr>
            <a:r>
              <a:rPr lang="en-US" sz="2400" dirty="0">
                <a:solidFill>
                  <a:schemeClr val="accent6">
                    <a:lumMod val="75000"/>
                  </a:schemeClr>
                </a:solidFill>
                <a:latin typeface="Gill Sans MT" panose="020B0502020104020203" pitchFamily="34" charset="77"/>
              </a:rPr>
              <a:t>Handful of patterns </a:t>
            </a:r>
            <a:r>
              <a:rPr lang="en-US" sz="2400" dirty="0">
                <a:latin typeface="Gill Sans MT" panose="020B0502020104020203" pitchFamily="34" charset="77"/>
              </a:rPr>
              <a:t>used for dynamic adaptation</a:t>
            </a:r>
          </a:p>
          <a:p>
            <a:pPr marL="0" lvl="2" indent="0">
              <a:spcBef>
                <a:spcPts val="800"/>
              </a:spcBef>
              <a:buClr>
                <a:schemeClr val="dk1"/>
              </a:buClr>
              <a:buSzPts val="1800"/>
              <a:buNone/>
            </a:pPr>
            <a:r>
              <a:rPr lang="en-US" altLang="en-US" sz="2400" dirty="0">
                <a:solidFill>
                  <a:schemeClr val="dk1"/>
                </a:solidFill>
                <a:latin typeface="Gill Sans MT" panose="020B0502020104020203" pitchFamily="34" charset="77"/>
              </a:rPr>
              <a:t>	Accordion: Alternating batch sizes over epochs </a:t>
            </a:r>
          </a:p>
          <a:p>
            <a:pPr marL="0" lvl="2" indent="0">
              <a:spcBef>
                <a:spcPts val="800"/>
              </a:spcBef>
              <a:buClr>
                <a:schemeClr val="dk1"/>
              </a:buClr>
              <a:buSzPts val="1800"/>
              <a:buNone/>
            </a:pPr>
            <a:r>
              <a:rPr lang="en-US" altLang="en-US" sz="2400" dirty="0">
                <a:solidFill>
                  <a:schemeClr val="dk1"/>
                </a:solidFill>
                <a:latin typeface="Gill Sans MT" panose="020B0502020104020203" pitchFamily="34" charset="77"/>
                <a:sym typeface="+mn-ea"/>
              </a:rPr>
              <a:t>	GNS: </a:t>
            </a:r>
            <a:r>
              <a:rPr lang="en-US" altLang="en-US" sz="2400" kern="0" dirty="0">
                <a:solidFill>
                  <a:schemeClr val="dk1"/>
                </a:solidFill>
                <a:latin typeface="Gill Sans MT" panose="020B0502020104020203" pitchFamily="34" charset="77"/>
                <a:ea typeface="Arial" panose="020B0604020202020204" pitchFamily="34" charset="0"/>
                <a:cs typeface="+mn-ea"/>
                <a:sym typeface="+mn-ea"/>
              </a:rPr>
              <a:t>Doubling batch size over epochs</a:t>
            </a:r>
          </a:p>
          <a:p>
            <a:pPr marL="0" lvl="2" indent="0">
              <a:spcBef>
                <a:spcPts val="800"/>
              </a:spcBef>
              <a:buClr>
                <a:schemeClr val="dk1"/>
              </a:buClr>
              <a:buSzPts val="1800"/>
              <a:buNone/>
            </a:pPr>
            <a:endParaRPr lang="en-US" altLang="en-US" sz="2000" dirty="0">
              <a:solidFill>
                <a:srgbClr val="C00000"/>
              </a:solidFill>
              <a:sym typeface="+mn-ea"/>
            </a:endParaRPr>
          </a:p>
          <a:p>
            <a:pPr marL="0" indent="0">
              <a:buNone/>
            </a:pPr>
            <a:endParaRPr lang="en-US" sz="2667" dirty="0"/>
          </a:p>
          <a:p>
            <a:pPr marL="0" indent="0">
              <a:buNone/>
            </a:pPr>
            <a:endParaRPr lang="en-US" sz="2667" dirty="0"/>
          </a:p>
          <a:p>
            <a:pPr marL="0" indent="0">
              <a:buNone/>
            </a:pPr>
            <a:endParaRPr lang="en-US" sz="2400" dirty="0"/>
          </a:p>
          <a:p>
            <a:pPr marL="0" indent="0">
              <a:buNone/>
            </a:pPr>
            <a:endParaRPr lang="en-US" sz="1467" dirty="0"/>
          </a:p>
        </p:txBody>
      </p:sp>
      <p:pic>
        <p:nvPicPr>
          <p:cNvPr id="5" name="Picture 4">
            <a:extLst>
              <a:ext uri="{FF2B5EF4-FFF2-40B4-BE49-F238E27FC236}">
                <a16:creationId xmlns:a16="http://schemas.microsoft.com/office/drawing/2014/main" id="{E60D7D6D-CCFE-BD4F-1D15-4B7512027828}"/>
              </a:ext>
            </a:extLst>
          </p:cNvPr>
          <p:cNvPicPr>
            <a:picLocks noChangeAspect="1"/>
          </p:cNvPicPr>
          <p:nvPr/>
        </p:nvPicPr>
        <p:blipFill>
          <a:blip r:embed="rId3"/>
          <a:stretch>
            <a:fillRect/>
          </a:stretch>
        </p:blipFill>
        <p:spPr>
          <a:xfrm>
            <a:off x="3048000" y="3429001"/>
            <a:ext cx="5759355" cy="1890916"/>
          </a:xfrm>
          <a:prstGeom prst="rect">
            <a:avLst/>
          </a:prstGeom>
        </p:spPr>
      </p:pic>
    </p:spTree>
    <p:extLst>
      <p:ext uri="{BB962C8B-B14F-4D97-AF65-F5344CB8AC3E}">
        <p14:creationId xmlns:p14="http://schemas.microsoft.com/office/powerpoint/2010/main" val="423394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BBEF-A10B-BB87-6A2A-E598DA47D4CF}"/>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00D5DD63-4693-30DA-F3A9-60BBD29632F0}"/>
              </a:ext>
            </a:extLst>
          </p:cNvPr>
          <p:cNvSpPr>
            <a:spLocks noGrp="1"/>
          </p:cNvSpPr>
          <p:nvPr>
            <p:ph idx="1"/>
          </p:nvPr>
        </p:nvSpPr>
        <p:spPr>
          <a:xfrm>
            <a:off x="609601" y="1354667"/>
            <a:ext cx="10581564" cy="5323636"/>
          </a:xfrm>
        </p:spPr>
        <p:txBody>
          <a:bodyPr vert="horz" lIns="121920" tIns="60960" rIns="121920" bIns="60960" rtlCol="0" anchor="t">
            <a:normAutofit/>
          </a:bodyPr>
          <a:lstStyle/>
          <a:p>
            <a:pPr marL="0" indent="0">
              <a:buNone/>
            </a:pPr>
            <a:r>
              <a:rPr lang="en-US" sz="2400" dirty="0">
                <a:latin typeface="Gill Sans MT" panose="020B0502020104020203" pitchFamily="34" charset="77"/>
              </a:rPr>
              <a:t>Challenge: Predict utility of future epochs in presence of dynamic adaptation</a:t>
            </a:r>
          </a:p>
          <a:p>
            <a:pPr marL="0" indent="0">
              <a:buNone/>
            </a:pPr>
            <a:r>
              <a:rPr lang="en-US" sz="2400" dirty="0">
                <a:solidFill>
                  <a:schemeClr val="accent6">
                    <a:lumMod val="75000"/>
                  </a:schemeClr>
                </a:solidFill>
                <a:latin typeface="Gill Sans MT" panose="020B0502020104020203" pitchFamily="34" charset="77"/>
              </a:rPr>
              <a:t>Handful of patterns </a:t>
            </a:r>
            <a:r>
              <a:rPr lang="en-US" sz="2400" dirty="0">
                <a:latin typeface="Gill Sans MT" panose="020B0502020104020203" pitchFamily="34" charset="77"/>
              </a:rPr>
              <a:t>used for dynamic adaptation</a:t>
            </a:r>
          </a:p>
          <a:p>
            <a:pPr marL="0" lvl="2" indent="0">
              <a:spcBef>
                <a:spcPts val="800"/>
              </a:spcBef>
              <a:buClr>
                <a:schemeClr val="dk1"/>
              </a:buClr>
              <a:buSzPts val="1800"/>
              <a:buNone/>
            </a:pPr>
            <a:r>
              <a:rPr lang="en-US" altLang="en-US" sz="2400" dirty="0">
                <a:solidFill>
                  <a:schemeClr val="dk1"/>
                </a:solidFill>
                <a:latin typeface="Gill Sans MT" panose="020B0502020104020203" pitchFamily="34" charset="77"/>
              </a:rPr>
              <a:t>	Accordion: Alternating batch sizes over epochs </a:t>
            </a:r>
          </a:p>
          <a:p>
            <a:pPr marL="0" lvl="2" indent="0">
              <a:spcBef>
                <a:spcPts val="800"/>
              </a:spcBef>
              <a:buClr>
                <a:schemeClr val="dk1"/>
              </a:buClr>
              <a:buSzPts val="1800"/>
              <a:buNone/>
            </a:pPr>
            <a:r>
              <a:rPr lang="en-US" altLang="en-US" sz="2400" dirty="0">
                <a:solidFill>
                  <a:schemeClr val="dk1"/>
                </a:solidFill>
                <a:latin typeface="Gill Sans MT" panose="020B0502020104020203" pitchFamily="34" charset="77"/>
                <a:sym typeface="+mn-ea"/>
              </a:rPr>
              <a:t>	GNS: </a:t>
            </a:r>
            <a:r>
              <a:rPr lang="en-US" altLang="en-US" sz="2400" kern="0" dirty="0">
                <a:solidFill>
                  <a:schemeClr val="dk1"/>
                </a:solidFill>
                <a:latin typeface="Gill Sans MT" panose="020B0502020104020203" pitchFamily="34" charset="77"/>
                <a:ea typeface="Arial" panose="020B0604020202020204" pitchFamily="34" charset="0"/>
                <a:cs typeface="+mn-ea"/>
                <a:sym typeface="+mn-ea"/>
              </a:rPr>
              <a:t>Doubling batch size over epochs</a:t>
            </a:r>
          </a:p>
          <a:p>
            <a:pPr marL="0" lvl="2" indent="0">
              <a:spcBef>
                <a:spcPts val="800"/>
              </a:spcBef>
              <a:buClr>
                <a:schemeClr val="dk1"/>
              </a:buClr>
              <a:buSzPts val="1800"/>
              <a:buNone/>
            </a:pPr>
            <a:endParaRPr lang="en-US" altLang="en-US" sz="2000" dirty="0">
              <a:solidFill>
                <a:srgbClr val="C00000"/>
              </a:solidFill>
              <a:sym typeface="+mn-ea"/>
            </a:endParaRPr>
          </a:p>
          <a:p>
            <a:pPr marL="0" indent="0">
              <a:buNone/>
            </a:pPr>
            <a:endParaRPr lang="en-US" sz="2667" dirty="0"/>
          </a:p>
          <a:p>
            <a:pPr marL="0" indent="0">
              <a:buNone/>
            </a:pPr>
            <a:endParaRPr lang="en-US" sz="2667" dirty="0"/>
          </a:p>
          <a:p>
            <a:pPr marL="0" indent="0">
              <a:buNone/>
            </a:pPr>
            <a:endParaRPr lang="en-US" sz="2400" dirty="0"/>
          </a:p>
          <a:p>
            <a:pPr marL="0" indent="0">
              <a:buNone/>
            </a:pPr>
            <a:endParaRPr lang="en-US" sz="1467" dirty="0"/>
          </a:p>
          <a:p>
            <a:pPr marL="0" indent="0">
              <a:buNone/>
            </a:pPr>
            <a:r>
              <a:rPr lang="en-US" sz="2400" dirty="0"/>
              <a:t>Approach: Model dynamic adaptation as a </a:t>
            </a:r>
            <a:r>
              <a:rPr lang="en-US" sz="2400" dirty="0">
                <a:solidFill>
                  <a:schemeClr val="accent6">
                    <a:lumMod val="75000"/>
                  </a:schemeClr>
                </a:solidFill>
              </a:rPr>
              <a:t>mixture of regimes</a:t>
            </a:r>
          </a:p>
          <a:p>
            <a:pPr marL="0" indent="0">
              <a:buNone/>
            </a:pPr>
            <a:r>
              <a:rPr lang="en-US" sz="2400" dirty="0"/>
              <a:t>		   Use profiles for each batch size regime</a:t>
            </a:r>
          </a:p>
        </p:txBody>
      </p:sp>
      <p:pic>
        <p:nvPicPr>
          <p:cNvPr id="5" name="Picture 4">
            <a:extLst>
              <a:ext uri="{FF2B5EF4-FFF2-40B4-BE49-F238E27FC236}">
                <a16:creationId xmlns:a16="http://schemas.microsoft.com/office/drawing/2014/main" id="{E60D7D6D-CCFE-BD4F-1D15-4B7512027828}"/>
              </a:ext>
            </a:extLst>
          </p:cNvPr>
          <p:cNvPicPr>
            <a:picLocks noChangeAspect="1"/>
          </p:cNvPicPr>
          <p:nvPr/>
        </p:nvPicPr>
        <p:blipFill>
          <a:blip r:embed="rId3"/>
          <a:stretch>
            <a:fillRect/>
          </a:stretch>
        </p:blipFill>
        <p:spPr>
          <a:xfrm>
            <a:off x="3048000" y="3429001"/>
            <a:ext cx="5759355" cy="1890916"/>
          </a:xfrm>
          <a:prstGeom prst="rect">
            <a:avLst/>
          </a:prstGeom>
        </p:spPr>
      </p:pic>
    </p:spTree>
    <p:extLst>
      <p:ext uri="{BB962C8B-B14F-4D97-AF65-F5344CB8AC3E}">
        <p14:creationId xmlns:p14="http://schemas.microsoft.com/office/powerpoint/2010/main" val="351229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C460-BAEE-7C38-5844-16DCA5133382}"/>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543E65D8-F028-8576-46BD-40B9E3D6BEEB}"/>
              </a:ext>
            </a:extLst>
          </p:cNvPr>
          <p:cNvSpPr>
            <a:spLocks noGrp="1"/>
          </p:cNvSpPr>
          <p:nvPr>
            <p:ph idx="1"/>
          </p:nvPr>
        </p:nvSpPr>
        <p:spPr>
          <a:xfrm>
            <a:off x="142671" y="1260543"/>
            <a:ext cx="6264615" cy="5289413"/>
          </a:xfrm>
        </p:spPr>
        <p:txBody>
          <a:bodyPr>
            <a:noAutofit/>
          </a:bodyPr>
          <a:lstStyle/>
          <a:p>
            <a:pPr marL="110911" indent="0">
              <a:spcBef>
                <a:spcPts val="800"/>
              </a:spcBef>
              <a:buClr>
                <a:srgbClr val="000000"/>
              </a:buClr>
              <a:buSzPct val="75000"/>
              <a:buNone/>
            </a:pPr>
            <a:r>
              <a:rPr lang="en-US" sz="2133" spc="-1" dirty="0">
                <a:latin typeface="Gill Sans MT" panose="020B0502020104020203" pitchFamily="34" charset="77"/>
                <a:sym typeface="+mn-ea"/>
              </a:rPr>
              <a:t>Mixture of regimes with different batch sizes</a:t>
            </a:r>
            <a:endParaRPr lang="en-US" sz="2133" spc="-1" dirty="0">
              <a:latin typeface="Gill Sans MT" panose="020B0502020104020203" pitchFamily="34" charset="77"/>
            </a:endParaRPr>
          </a:p>
          <a:p>
            <a:pPr marL="720495">
              <a:spcBef>
                <a:spcPts val="800"/>
              </a:spcBef>
              <a:buClr>
                <a:srgbClr val="000000"/>
              </a:buClr>
              <a:buSzPct val="75000"/>
              <a:buFont typeface="Wingdings" panose="05000000000000000000" charset="0"/>
              <a:buChar char="ü"/>
            </a:pPr>
            <a:r>
              <a:rPr lang="en-US" sz="2133" spc="-1" dirty="0">
                <a:latin typeface="Gill Sans MT" panose="020B0502020104020203" pitchFamily="34" charset="77"/>
                <a:sym typeface="+mn-ea"/>
              </a:rPr>
              <a:t>Example - Job</a:t>
            </a:r>
            <a:r>
              <a:rPr lang="en-US" sz="2133" i="1" spc="-1" dirty="0">
                <a:latin typeface="Gill Sans MT" panose="020B0502020104020203" pitchFamily="34" charset="77"/>
                <a:sym typeface="+mn-ea"/>
              </a:rPr>
              <a:t> </a:t>
            </a:r>
            <a:r>
              <a:rPr lang="en-US" sz="2133" i="1" spc="-1" dirty="0" err="1">
                <a:latin typeface="Gill Sans MT" panose="020B0502020104020203" pitchFamily="34" charset="77"/>
                <a:sym typeface="+mn-ea"/>
              </a:rPr>
              <a:t>i</a:t>
            </a:r>
            <a:r>
              <a:rPr lang="en-US" sz="2133" spc="-1" dirty="0">
                <a:latin typeface="Gill Sans MT" panose="020B0502020104020203" pitchFamily="34" charset="77"/>
                <a:sym typeface="+mn-ea"/>
              </a:rPr>
              <a:t> 100 epochs:</a:t>
            </a:r>
          </a:p>
          <a:p>
            <a:pPr marL="263307" indent="0">
              <a:spcBef>
                <a:spcPts val="800"/>
              </a:spcBef>
              <a:buClr>
                <a:srgbClr val="000000"/>
              </a:buClr>
              <a:buSzPct val="75000"/>
              <a:buNone/>
            </a:pPr>
            <a:r>
              <a:rPr lang="en-US" sz="2133" spc="-1" dirty="0">
                <a:latin typeface="Gill Sans MT" panose="020B0502020104020203" pitchFamily="34" charset="77"/>
                <a:sym typeface="+mn-ea"/>
              </a:rPr>
              <a:t>	  30 epochs </a:t>
            </a:r>
            <a:r>
              <a:rPr lang="en-US" sz="2133" dirty="0">
                <a:latin typeface="Gill Sans MT" panose="020B0502020104020203" pitchFamily="34" charset="77"/>
                <a:sym typeface="+mn-ea"/>
              </a:rPr>
              <a:t>(30%) </a:t>
            </a:r>
            <a:r>
              <a:rPr lang="en-US" sz="2133" spc="-1" dirty="0">
                <a:latin typeface="Gill Sans MT" panose="020B0502020104020203" pitchFamily="34" charset="77"/>
                <a:sym typeface="+mn-ea"/>
              </a:rPr>
              <a:t>for BS-512, </a:t>
            </a:r>
          </a:p>
          <a:p>
            <a:pPr marL="263307" indent="0">
              <a:spcBef>
                <a:spcPts val="800"/>
              </a:spcBef>
              <a:buClr>
                <a:srgbClr val="000000"/>
              </a:buClr>
              <a:buSzPct val="75000"/>
              <a:buNone/>
            </a:pPr>
            <a:r>
              <a:rPr lang="en-US" sz="2133" spc="-1" dirty="0">
                <a:latin typeface="Gill Sans MT" panose="020B0502020104020203" pitchFamily="34" charset="77"/>
                <a:sym typeface="+mn-ea"/>
              </a:rPr>
              <a:t>	  70 epochs </a:t>
            </a:r>
            <a:r>
              <a:rPr lang="en-US" sz="2133" dirty="0">
                <a:latin typeface="Gill Sans MT" panose="020B0502020104020203" pitchFamily="34" charset="77"/>
                <a:sym typeface="+mn-ea"/>
              </a:rPr>
              <a:t>(70%)</a:t>
            </a:r>
            <a:r>
              <a:rPr lang="en-US" sz="2133" spc="-1" dirty="0">
                <a:latin typeface="Gill Sans MT" panose="020B0502020104020203" pitchFamily="34" charset="77"/>
                <a:sym typeface="+mn-ea"/>
              </a:rPr>
              <a:t> for BS-4096</a:t>
            </a:r>
          </a:p>
          <a:p>
            <a:pPr marL="720495">
              <a:spcBef>
                <a:spcPts val="800"/>
              </a:spcBef>
              <a:buClr>
                <a:srgbClr val="000000"/>
              </a:buClr>
              <a:buSzPct val="75000"/>
              <a:buFont typeface="Wingdings" panose="05000000000000000000" charset="0"/>
              <a:buChar char="ü"/>
            </a:pPr>
            <a:endParaRPr lang="en-US" sz="2133" spc="-1" dirty="0">
              <a:latin typeface="Gill Sans MT" panose="020B0502020104020203" pitchFamily="34" charset="77"/>
            </a:endParaRPr>
          </a:p>
          <a:p>
            <a:pPr marL="720495">
              <a:spcBef>
                <a:spcPts val="800"/>
              </a:spcBef>
              <a:buClr>
                <a:srgbClr val="000000"/>
              </a:buClr>
              <a:buSzPct val="75000"/>
              <a:buFont typeface="Wingdings" panose="05000000000000000000" charset="0"/>
              <a:buChar char="ü"/>
            </a:pPr>
            <a:endParaRPr lang="en-US" sz="2133" kern="0" dirty="0">
              <a:latin typeface="Gill Sans MT" panose="020B0502020104020203" pitchFamily="34" charset="77"/>
              <a:ea typeface="Arial" panose="020B0604020202020204" pitchFamily="34" charset="0"/>
              <a:cs typeface="+mn-ea"/>
              <a:sym typeface="+mn-ea"/>
            </a:endParaRPr>
          </a:p>
        </p:txBody>
      </p:sp>
    </p:spTree>
    <p:extLst>
      <p:ext uri="{BB962C8B-B14F-4D97-AF65-F5344CB8AC3E}">
        <p14:creationId xmlns:p14="http://schemas.microsoft.com/office/powerpoint/2010/main" val="682341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C460-BAEE-7C38-5844-16DCA5133382}"/>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543E65D8-F028-8576-46BD-40B9E3D6BEEB}"/>
              </a:ext>
            </a:extLst>
          </p:cNvPr>
          <p:cNvSpPr>
            <a:spLocks noGrp="1"/>
          </p:cNvSpPr>
          <p:nvPr>
            <p:ph idx="1"/>
          </p:nvPr>
        </p:nvSpPr>
        <p:spPr>
          <a:xfrm>
            <a:off x="142671" y="1260543"/>
            <a:ext cx="6264615" cy="5289413"/>
          </a:xfrm>
        </p:spPr>
        <p:txBody>
          <a:bodyPr>
            <a:noAutofit/>
          </a:bodyPr>
          <a:lstStyle/>
          <a:p>
            <a:pPr marL="110911" indent="0">
              <a:spcBef>
                <a:spcPts val="800"/>
              </a:spcBef>
              <a:buClr>
                <a:srgbClr val="000000"/>
              </a:buClr>
              <a:buSzPct val="75000"/>
              <a:buNone/>
            </a:pPr>
            <a:r>
              <a:rPr lang="en-US" sz="2133" spc="-1" dirty="0">
                <a:latin typeface="Gill Sans MT" panose="020B0502020104020203" pitchFamily="34" charset="77"/>
                <a:sym typeface="+mn-ea"/>
              </a:rPr>
              <a:t>Mixture of regimes with different batch sizes</a:t>
            </a:r>
            <a:endParaRPr lang="en-US" sz="2133" spc="-1" dirty="0">
              <a:latin typeface="Gill Sans MT" panose="020B0502020104020203" pitchFamily="34" charset="77"/>
            </a:endParaRPr>
          </a:p>
          <a:p>
            <a:pPr marL="720495">
              <a:spcBef>
                <a:spcPts val="800"/>
              </a:spcBef>
              <a:buClr>
                <a:srgbClr val="000000"/>
              </a:buClr>
              <a:buSzPct val="75000"/>
              <a:buFont typeface="Wingdings" panose="05000000000000000000" charset="0"/>
              <a:buChar char="ü"/>
            </a:pPr>
            <a:r>
              <a:rPr lang="en-US" sz="2133" spc="-1" dirty="0">
                <a:latin typeface="Gill Sans MT" panose="020B0502020104020203" pitchFamily="34" charset="77"/>
                <a:sym typeface="+mn-ea"/>
              </a:rPr>
              <a:t>Example - Job</a:t>
            </a:r>
            <a:r>
              <a:rPr lang="en-US" sz="2133" i="1" spc="-1" dirty="0">
                <a:latin typeface="Gill Sans MT" panose="020B0502020104020203" pitchFamily="34" charset="77"/>
                <a:sym typeface="+mn-ea"/>
              </a:rPr>
              <a:t> </a:t>
            </a:r>
            <a:r>
              <a:rPr lang="en-US" sz="2133" i="1" spc="-1" dirty="0" err="1">
                <a:latin typeface="Gill Sans MT" panose="020B0502020104020203" pitchFamily="34" charset="77"/>
                <a:sym typeface="+mn-ea"/>
              </a:rPr>
              <a:t>i</a:t>
            </a:r>
            <a:r>
              <a:rPr lang="en-US" sz="2133" spc="-1" dirty="0">
                <a:latin typeface="Gill Sans MT" panose="020B0502020104020203" pitchFamily="34" charset="77"/>
                <a:sym typeface="+mn-ea"/>
              </a:rPr>
              <a:t> 100 epochs:</a:t>
            </a:r>
          </a:p>
          <a:p>
            <a:pPr marL="263307" indent="0">
              <a:spcBef>
                <a:spcPts val="800"/>
              </a:spcBef>
              <a:buClr>
                <a:srgbClr val="000000"/>
              </a:buClr>
              <a:buSzPct val="75000"/>
              <a:buNone/>
            </a:pPr>
            <a:r>
              <a:rPr lang="en-US" sz="2133" spc="-1" dirty="0">
                <a:latin typeface="Gill Sans MT" panose="020B0502020104020203" pitchFamily="34" charset="77"/>
                <a:sym typeface="+mn-ea"/>
              </a:rPr>
              <a:t>	  30 epochs </a:t>
            </a:r>
            <a:r>
              <a:rPr lang="en-US" sz="2133" dirty="0">
                <a:latin typeface="Gill Sans MT" panose="020B0502020104020203" pitchFamily="34" charset="77"/>
                <a:sym typeface="+mn-ea"/>
              </a:rPr>
              <a:t>(30%) </a:t>
            </a:r>
            <a:r>
              <a:rPr lang="en-US" sz="2133" spc="-1" dirty="0">
                <a:latin typeface="Gill Sans MT" panose="020B0502020104020203" pitchFamily="34" charset="77"/>
                <a:sym typeface="+mn-ea"/>
              </a:rPr>
              <a:t>for BS-512, </a:t>
            </a:r>
          </a:p>
          <a:p>
            <a:pPr marL="263307" indent="0">
              <a:spcBef>
                <a:spcPts val="800"/>
              </a:spcBef>
              <a:buClr>
                <a:srgbClr val="000000"/>
              </a:buClr>
              <a:buSzPct val="75000"/>
              <a:buNone/>
            </a:pPr>
            <a:r>
              <a:rPr lang="en-US" sz="2133" spc="-1" dirty="0">
                <a:latin typeface="Gill Sans MT" panose="020B0502020104020203" pitchFamily="34" charset="77"/>
                <a:sym typeface="+mn-ea"/>
              </a:rPr>
              <a:t>	  70 epochs </a:t>
            </a:r>
            <a:r>
              <a:rPr lang="en-US" sz="2133" dirty="0">
                <a:latin typeface="Gill Sans MT" panose="020B0502020104020203" pitchFamily="34" charset="77"/>
                <a:sym typeface="+mn-ea"/>
              </a:rPr>
              <a:t>(70%)</a:t>
            </a:r>
            <a:r>
              <a:rPr lang="en-US" sz="2133" spc="-1" dirty="0">
                <a:latin typeface="Gill Sans MT" panose="020B0502020104020203" pitchFamily="34" charset="77"/>
                <a:sym typeface="+mn-ea"/>
              </a:rPr>
              <a:t> for BS-4096</a:t>
            </a:r>
          </a:p>
          <a:p>
            <a:pPr marL="720495">
              <a:spcBef>
                <a:spcPts val="800"/>
              </a:spcBef>
              <a:buClr>
                <a:srgbClr val="000000"/>
              </a:buClr>
              <a:buSzPct val="75000"/>
              <a:buFont typeface="Wingdings" panose="05000000000000000000" charset="0"/>
              <a:buChar char="ü"/>
            </a:pPr>
            <a:endParaRPr lang="en-US" sz="2133" spc="-1" dirty="0">
              <a:latin typeface="Gill Sans MT" panose="020B0502020104020203" pitchFamily="34" charset="77"/>
            </a:endParaRPr>
          </a:p>
          <a:p>
            <a:pPr marL="187109"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Use a </a:t>
            </a:r>
            <a:r>
              <a:rPr lang="en-US" sz="2133" kern="0" dirty="0">
                <a:solidFill>
                  <a:schemeClr val="accent6">
                    <a:lumMod val="75000"/>
                  </a:schemeClr>
                </a:solidFill>
                <a:latin typeface="Gill Sans MT" panose="020B0502020104020203" pitchFamily="34" charset="77"/>
                <a:ea typeface="Arial" panose="020B0604020202020204" pitchFamily="34" charset="0"/>
                <a:cs typeface="+mn-ea"/>
                <a:sym typeface="+mn-ea"/>
              </a:rPr>
              <a:t>Dirichlet prior </a:t>
            </a:r>
            <a:r>
              <a:rPr lang="en-US" sz="2133" kern="0" dirty="0">
                <a:latin typeface="Gill Sans MT" panose="020B0502020104020203" pitchFamily="34" charset="77"/>
                <a:ea typeface="Arial" panose="020B0604020202020204" pitchFamily="34" charset="0"/>
                <a:cs typeface="+mn-ea"/>
                <a:sym typeface="+mn-ea"/>
              </a:rPr>
              <a:t>to model the mixture</a:t>
            </a:r>
            <a:endParaRPr lang="en-US" sz="2133" kern="0" noProof="1">
              <a:latin typeface="Gill Sans MT" panose="020B0502020104020203" pitchFamily="34" charset="77"/>
              <a:ea typeface="Arial" panose="020B0604020202020204" pitchFamily="34" charset="0"/>
              <a:cs typeface="+mn-ea"/>
              <a:sym typeface="+mn-ea"/>
            </a:endParaRPr>
          </a:p>
          <a:p>
            <a:pPr marL="720495">
              <a:spcBef>
                <a:spcPts val="800"/>
              </a:spcBef>
              <a:buClr>
                <a:srgbClr val="000000"/>
              </a:buClr>
              <a:buSzPct val="75000"/>
              <a:buFont typeface="Wingdings" panose="05000000000000000000" charset="0"/>
              <a:buChar char="ü"/>
            </a:pPr>
            <a:r>
              <a:rPr lang="en-US" sz="2133" kern="0" dirty="0">
                <a:latin typeface="Gill Sans MT" panose="020B0502020104020203" pitchFamily="34" charset="77"/>
                <a:ea typeface="Arial" panose="020B0604020202020204" pitchFamily="34" charset="0"/>
                <a:cs typeface="+mn-ea"/>
                <a:sym typeface="+mn-ea"/>
              </a:rPr>
              <a:t>Job </a:t>
            </a:r>
            <a:r>
              <a:rPr lang="en-US" sz="2133" i="1" kern="0" dirty="0" err="1">
                <a:latin typeface="Gill Sans MT" panose="020B0502020104020203" pitchFamily="34" charset="77"/>
                <a:ea typeface="Arial" panose="020B0604020202020204" pitchFamily="34" charset="0"/>
                <a:cs typeface="+mn-ea"/>
                <a:sym typeface="+mn-ea"/>
              </a:rPr>
              <a:t>i</a:t>
            </a:r>
            <a:r>
              <a:rPr lang="en-US" sz="2133" kern="0" dirty="0">
                <a:latin typeface="Gill Sans MT" panose="020B0502020104020203" pitchFamily="34" charset="77"/>
                <a:ea typeface="Arial" panose="020B0604020202020204" pitchFamily="34" charset="0"/>
                <a:cs typeface="+mn-ea"/>
                <a:sym typeface="+mn-ea"/>
              </a:rPr>
              <a:t> Prior: Dir(50%, 50%): 50 epochs BS512, </a:t>
            </a:r>
          </a:p>
          <a:p>
            <a:pPr marL="263307"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	 50 epochs BS-4096</a:t>
            </a:r>
          </a:p>
          <a:p>
            <a:pPr marL="720495">
              <a:spcBef>
                <a:spcPts val="800"/>
              </a:spcBef>
              <a:buClr>
                <a:srgbClr val="000000"/>
              </a:buClr>
              <a:buSzPct val="75000"/>
              <a:buFont typeface="Wingdings" panose="05000000000000000000" charset="0"/>
              <a:buChar char="ü"/>
            </a:pPr>
            <a:endParaRPr lang="en-US" sz="2133" kern="0" dirty="0">
              <a:latin typeface="Gill Sans MT" panose="020B0502020104020203" pitchFamily="34" charset="77"/>
              <a:ea typeface="Arial" panose="020B0604020202020204" pitchFamily="34" charset="0"/>
              <a:cs typeface="+mn-ea"/>
              <a:sym typeface="+mn-ea"/>
            </a:endParaRPr>
          </a:p>
          <a:p>
            <a:pPr marL="187109"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Observe batch scaling and update the posterior</a:t>
            </a:r>
            <a:endParaRPr lang="en-US" sz="2133" kern="0" noProof="1">
              <a:latin typeface="Gill Sans MT" panose="020B0502020104020203" pitchFamily="34" charset="77"/>
              <a:ea typeface="Arial" panose="020B0604020202020204" pitchFamily="34" charset="0"/>
              <a:cs typeface="+mn-ea"/>
              <a:sym typeface="+mn-ea"/>
            </a:endParaRPr>
          </a:p>
          <a:p>
            <a:pPr marL="720495">
              <a:spcBef>
                <a:spcPts val="800"/>
              </a:spcBef>
              <a:buClr>
                <a:srgbClr val="000000"/>
              </a:buClr>
              <a:buSzPct val="75000"/>
              <a:buFont typeface="Wingdings" panose="05000000000000000000" charset="0"/>
              <a:buChar char="ü"/>
            </a:pPr>
            <a:r>
              <a:rPr lang="en-US" sz="2133" kern="0" dirty="0">
                <a:latin typeface="Gill Sans MT" panose="020B0502020104020203" pitchFamily="34" charset="77"/>
                <a:ea typeface="Arial" panose="020B0604020202020204" pitchFamily="34" charset="0"/>
                <a:cs typeface="+mn-ea"/>
                <a:sym typeface="+mn-ea"/>
              </a:rPr>
              <a:t>Job </a:t>
            </a:r>
            <a:r>
              <a:rPr lang="en-US" sz="2133" i="1" kern="0" dirty="0" err="1">
                <a:latin typeface="Gill Sans MT" panose="020B0502020104020203" pitchFamily="34" charset="77"/>
                <a:ea typeface="Arial" panose="020B0604020202020204" pitchFamily="34" charset="0"/>
                <a:cs typeface="+mn-ea"/>
                <a:sym typeface="+mn-ea"/>
              </a:rPr>
              <a:t>i</a:t>
            </a:r>
            <a:r>
              <a:rPr lang="en-US" sz="2133" b="1" kern="0" dirty="0">
                <a:latin typeface="Gill Sans MT" panose="020B0502020104020203" pitchFamily="34" charset="77"/>
                <a:ea typeface="Arial" panose="020B0604020202020204" pitchFamily="34" charset="0"/>
                <a:cs typeface="+mn-ea"/>
                <a:sym typeface="+mn-ea"/>
              </a:rPr>
              <a:t> </a:t>
            </a:r>
            <a:r>
              <a:rPr lang="en-US" sz="2133" kern="0" dirty="0">
                <a:latin typeface="Gill Sans MT" panose="020B0502020104020203" pitchFamily="34" charset="77"/>
                <a:ea typeface="Arial" panose="020B0604020202020204" pitchFamily="34" charset="0"/>
                <a:cs typeface="+mn-ea"/>
                <a:sym typeface="+mn-ea"/>
              </a:rPr>
              <a:t>Posterior: Dirichlet (65%, 35%): 65 epochs for BS512, 35 epochs for BS-4096</a:t>
            </a:r>
          </a:p>
        </p:txBody>
      </p:sp>
    </p:spTree>
    <p:extLst>
      <p:ext uri="{BB962C8B-B14F-4D97-AF65-F5344CB8AC3E}">
        <p14:creationId xmlns:p14="http://schemas.microsoft.com/office/powerpoint/2010/main" val="84407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C460-BAEE-7C38-5844-16DCA5133382}"/>
              </a:ext>
            </a:extLst>
          </p:cNvPr>
          <p:cNvSpPr>
            <a:spLocks noGrp="1"/>
          </p:cNvSpPr>
          <p:nvPr>
            <p:ph type="title"/>
          </p:nvPr>
        </p:nvSpPr>
        <p:spPr/>
        <p:txBody>
          <a:bodyPr/>
          <a:lstStyle/>
          <a:p>
            <a:r>
              <a:rPr lang="en-US" dirty="0"/>
              <a:t>SHOCKWAVE: PREDICTING DYNAMIC ADAPTATION</a:t>
            </a:r>
          </a:p>
        </p:txBody>
      </p:sp>
      <p:sp>
        <p:nvSpPr>
          <p:cNvPr id="3" name="Content Placeholder 2">
            <a:extLst>
              <a:ext uri="{FF2B5EF4-FFF2-40B4-BE49-F238E27FC236}">
                <a16:creationId xmlns:a16="http://schemas.microsoft.com/office/drawing/2014/main" id="{543E65D8-F028-8576-46BD-40B9E3D6BEEB}"/>
              </a:ext>
            </a:extLst>
          </p:cNvPr>
          <p:cNvSpPr>
            <a:spLocks noGrp="1"/>
          </p:cNvSpPr>
          <p:nvPr>
            <p:ph idx="1"/>
          </p:nvPr>
        </p:nvSpPr>
        <p:spPr>
          <a:xfrm>
            <a:off x="142671" y="1260543"/>
            <a:ext cx="6264615" cy="5289413"/>
          </a:xfrm>
        </p:spPr>
        <p:txBody>
          <a:bodyPr>
            <a:noAutofit/>
          </a:bodyPr>
          <a:lstStyle/>
          <a:p>
            <a:pPr marL="110911" indent="0">
              <a:spcBef>
                <a:spcPts val="800"/>
              </a:spcBef>
              <a:buClr>
                <a:srgbClr val="000000"/>
              </a:buClr>
              <a:buSzPct val="75000"/>
              <a:buNone/>
            </a:pPr>
            <a:r>
              <a:rPr lang="en-US" sz="2133" spc="-1" dirty="0">
                <a:latin typeface="Gill Sans MT" panose="020B0502020104020203" pitchFamily="34" charset="77"/>
                <a:sym typeface="+mn-ea"/>
              </a:rPr>
              <a:t>Mixture of regimes with different batch sizes</a:t>
            </a:r>
            <a:endParaRPr lang="en-US" sz="2133" spc="-1" dirty="0">
              <a:latin typeface="Gill Sans MT" panose="020B0502020104020203" pitchFamily="34" charset="77"/>
            </a:endParaRPr>
          </a:p>
          <a:p>
            <a:pPr marL="720495">
              <a:spcBef>
                <a:spcPts val="800"/>
              </a:spcBef>
              <a:buClr>
                <a:srgbClr val="000000"/>
              </a:buClr>
              <a:buSzPct val="75000"/>
              <a:buFont typeface="Wingdings" panose="05000000000000000000" charset="0"/>
              <a:buChar char="ü"/>
            </a:pPr>
            <a:r>
              <a:rPr lang="en-US" sz="2133" spc="-1" dirty="0">
                <a:latin typeface="Gill Sans MT" panose="020B0502020104020203" pitchFamily="34" charset="77"/>
                <a:sym typeface="+mn-ea"/>
              </a:rPr>
              <a:t>Example - Job</a:t>
            </a:r>
            <a:r>
              <a:rPr lang="en-US" sz="2133" i="1" spc="-1" dirty="0">
                <a:latin typeface="Gill Sans MT" panose="020B0502020104020203" pitchFamily="34" charset="77"/>
                <a:sym typeface="+mn-ea"/>
              </a:rPr>
              <a:t> </a:t>
            </a:r>
            <a:r>
              <a:rPr lang="en-US" sz="2133" i="1" spc="-1" dirty="0" err="1">
                <a:latin typeface="Gill Sans MT" panose="020B0502020104020203" pitchFamily="34" charset="77"/>
                <a:sym typeface="+mn-ea"/>
              </a:rPr>
              <a:t>i</a:t>
            </a:r>
            <a:r>
              <a:rPr lang="en-US" sz="2133" spc="-1" dirty="0">
                <a:latin typeface="Gill Sans MT" panose="020B0502020104020203" pitchFamily="34" charset="77"/>
                <a:sym typeface="+mn-ea"/>
              </a:rPr>
              <a:t> 100 epochs:</a:t>
            </a:r>
          </a:p>
          <a:p>
            <a:pPr marL="263307" indent="0">
              <a:spcBef>
                <a:spcPts val="800"/>
              </a:spcBef>
              <a:buClr>
                <a:srgbClr val="000000"/>
              </a:buClr>
              <a:buSzPct val="75000"/>
              <a:buNone/>
            </a:pPr>
            <a:r>
              <a:rPr lang="en-US" sz="2133" spc="-1" dirty="0">
                <a:latin typeface="Gill Sans MT" panose="020B0502020104020203" pitchFamily="34" charset="77"/>
                <a:sym typeface="+mn-ea"/>
              </a:rPr>
              <a:t>	  30 epochs </a:t>
            </a:r>
            <a:r>
              <a:rPr lang="en-US" sz="2133" dirty="0">
                <a:latin typeface="Gill Sans MT" panose="020B0502020104020203" pitchFamily="34" charset="77"/>
                <a:sym typeface="+mn-ea"/>
              </a:rPr>
              <a:t>(30%) </a:t>
            </a:r>
            <a:r>
              <a:rPr lang="en-US" sz="2133" spc="-1" dirty="0">
                <a:latin typeface="Gill Sans MT" panose="020B0502020104020203" pitchFamily="34" charset="77"/>
                <a:sym typeface="+mn-ea"/>
              </a:rPr>
              <a:t>for BS-512, </a:t>
            </a:r>
          </a:p>
          <a:p>
            <a:pPr marL="263307" indent="0">
              <a:spcBef>
                <a:spcPts val="800"/>
              </a:spcBef>
              <a:buClr>
                <a:srgbClr val="000000"/>
              </a:buClr>
              <a:buSzPct val="75000"/>
              <a:buNone/>
            </a:pPr>
            <a:r>
              <a:rPr lang="en-US" sz="2133" spc="-1" dirty="0">
                <a:latin typeface="Gill Sans MT" panose="020B0502020104020203" pitchFamily="34" charset="77"/>
                <a:sym typeface="+mn-ea"/>
              </a:rPr>
              <a:t>	  70 epochs </a:t>
            </a:r>
            <a:r>
              <a:rPr lang="en-US" sz="2133" dirty="0">
                <a:latin typeface="Gill Sans MT" panose="020B0502020104020203" pitchFamily="34" charset="77"/>
                <a:sym typeface="+mn-ea"/>
              </a:rPr>
              <a:t>(70%)</a:t>
            </a:r>
            <a:r>
              <a:rPr lang="en-US" sz="2133" spc="-1" dirty="0">
                <a:latin typeface="Gill Sans MT" panose="020B0502020104020203" pitchFamily="34" charset="77"/>
                <a:sym typeface="+mn-ea"/>
              </a:rPr>
              <a:t> for BS-4096</a:t>
            </a:r>
          </a:p>
          <a:p>
            <a:pPr marL="720495">
              <a:spcBef>
                <a:spcPts val="800"/>
              </a:spcBef>
              <a:buClr>
                <a:srgbClr val="000000"/>
              </a:buClr>
              <a:buSzPct val="75000"/>
              <a:buFont typeface="Wingdings" panose="05000000000000000000" charset="0"/>
              <a:buChar char="ü"/>
            </a:pPr>
            <a:endParaRPr lang="en-US" sz="2133" spc="-1" dirty="0">
              <a:latin typeface="Gill Sans MT" panose="020B0502020104020203" pitchFamily="34" charset="77"/>
            </a:endParaRPr>
          </a:p>
          <a:p>
            <a:pPr marL="187109"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Use a </a:t>
            </a:r>
            <a:r>
              <a:rPr lang="en-US" sz="2133" kern="0" dirty="0">
                <a:solidFill>
                  <a:schemeClr val="accent6">
                    <a:lumMod val="75000"/>
                  </a:schemeClr>
                </a:solidFill>
                <a:latin typeface="Gill Sans MT" panose="020B0502020104020203" pitchFamily="34" charset="77"/>
                <a:ea typeface="Arial" panose="020B0604020202020204" pitchFamily="34" charset="0"/>
                <a:cs typeface="+mn-ea"/>
                <a:sym typeface="+mn-ea"/>
              </a:rPr>
              <a:t>Dirichlet prior </a:t>
            </a:r>
            <a:r>
              <a:rPr lang="en-US" sz="2133" kern="0" dirty="0">
                <a:latin typeface="Gill Sans MT" panose="020B0502020104020203" pitchFamily="34" charset="77"/>
                <a:ea typeface="Arial" panose="020B0604020202020204" pitchFamily="34" charset="0"/>
                <a:cs typeface="+mn-ea"/>
                <a:sym typeface="+mn-ea"/>
              </a:rPr>
              <a:t>to model the mixture</a:t>
            </a:r>
            <a:endParaRPr lang="en-US" sz="2133" kern="0" noProof="1">
              <a:latin typeface="Gill Sans MT" panose="020B0502020104020203" pitchFamily="34" charset="77"/>
              <a:ea typeface="Arial" panose="020B0604020202020204" pitchFamily="34" charset="0"/>
              <a:cs typeface="+mn-ea"/>
              <a:sym typeface="+mn-ea"/>
            </a:endParaRPr>
          </a:p>
          <a:p>
            <a:pPr marL="720495">
              <a:spcBef>
                <a:spcPts val="800"/>
              </a:spcBef>
              <a:buClr>
                <a:srgbClr val="000000"/>
              </a:buClr>
              <a:buSzPct val="75000"/>
              <a:buFont typeface="Wingdings" panose="05000000000000000000" charset="0"/>
              <a:buChar char="ü"/>
            </a:pPr>
            <a:r>
              <a:rPr lang="en-US" sz="2133" kern="0" dirty="0">
                <a:latin typeface="Gill Sans MT" panose="020B0502020104020203" pitchFamily="34" charset="77"/>
                <a:ea typeface="Arial" panose="020B0604020202020204" pitchFamily="34" charset="0"/>
                <a:cs typeface="+mn-ea"/>
                <a:sym typeface="+mn-ea"/>
              </a:rPr>
              <a:t>Job </a:t>
            </a:r>
            <a:r>
              <a:rPr lang="en-US" sz="2133" i="1" kern="0" dirty="0" err="1">
                <a:latin typeface="Gill Sans MT" panose="020B0502020104020203" pitchFamily="34" charset="77"/>
                <a:ea typeface="Arial" panose="020B0604020202020204" pitchFamily="34" charset="0"/>
                <a:cs typeface="+mn-ea"/>
                <a:sym typeface="+mn-ea"/>
              </a:rPr>
              <a:t>i</a:t>
            </a:r>
            <a:r>
              <a:rPr lang="en-US" sz="2133" kern="0" dirty="0">
                <a:latin typeface="Gill Sans MT" panose="020B0502020104020203" pitchFamily="34" charset="77"/>
                <a:ea typeface="Arial" panose="020B0604020202020204" pitchFamily="34" charset="0"/>
                <a:cs typeface="+mn-ea"/>
                <a:sym typeface="+mn-ea"/>
              </a:rPr>
              <a:t> Prior: Dir(50%, 50%): 50 epochs BS512, </a:t>
            </a:r>
          </a:p>
          <a:p>
            <a:pPr marL="263307"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	 50 epochs BS-4096</a:t>
            </a:r>
          </a:p>
          <a:p>
            <a:pPr marL="720495">
              <a:spcBef>
                <a:spcPts val="800"/>
              </a:spcBef>
              <a:buClr>
                <a:srgbClr val="000000"/>
              </a:buClr>
              <a:buSzPct val="75000"/>
              <a:buFont typeface="Wingdings" panose="05000000000000000000" charset="0"/>
              <a:buChar char="ü"/>
            </a:pPr>
            <a:endParaRPr lang="en-US" sz="2133" kern="0" dirty="0">
              <a:latin typeface="Gill Sans MT" panose="020B0502020104020203" pitchFamily="34" charset="77"/>
              <a:ea typeface="Arial" panose="020B0604020202020204" pitchFamily="34" charset="0"/>
              <a:cs typeface="+mn-ea"/>
              <a:sym typeface="+mn-ea"/>
            </a:endParaRPr>
          </a:p>
          <a:p>
            <a:pPr marL="187109" indent="0">
              <a:spcBef>
                <a:spcPts val="800"/>
              </a:spcBef>
              <a:buClr>
                <a:srgbClr val="000000"/>
              </a:buClr>
              <a:buSzPct val="75000"/>
              <a:buNone/>
            </a:pPr>
            <a:r>
              <a:rPr lang="en-US" sz="2133" kern="0" dirty="0">
                <a:latin typeface="Gill Sans MT" panose="020B0502020104020203" pitchFamily="34" charset="77"/>
                <a:ea typeface="Arial" panose="020B0604020202020204" pitchFamily="34" charset="0"/>
                <a:cs typeface="+mn-ea"/>
                <a:sym typeface="+mn-ea"/>
              </a:rPr>
              <a:t>Observe batch scaling and update the posterior</a:t>
            </a:r>
            <a:endParaRPr lang="en-US" sz="2133" kern="0" noProof="1">
              <a:latin typeface="Gill Sans MT" panose="020B0502020104020203" pitchFamily="34" charset="77"/>
              <a:ea typeface="Arial" panose="020B0604020202020204" pitchFamily="34" charset="0"/>
              <a:cs typeface="+mn-ea"/>
              <a:sym typeface="+mn-ea"/>
            </a:endParaRPr>
          </a:p>
          <a:p>
            <a:pPr marL="720495">
              <a:spcBef>
                <a:spcPts val="800"/>
              </a:spcBef>
              <a:buClr>
                <a:srgbClr val="000000"/>
              </a:buClr>
              <a:buSzPct val="75000"/>
              <a:buFont typeface="Wingdings" panose="05000000000000000000" charset="0"/>
              <a:buChar char="ü"/>
            </a:pPr>
            <a:r>
              <a:rPr lang="en-US" sz="2133" kern="0" dirty="0">
                <a:latin typeface="Gill Sans MT" panose="020B0502020104020203" pitchFamily="34" charset="77"/>
                <a:ea typeface="Arial" panose="020B0604020202020204" pitchFamily="34" charset="0"/>
                <a:cs typeface="+mn-ea"/>
                <a:sym typeface="+mn-ea"/>
              </a:rPr>
              <a:t>Job </a:t>
            </a:r>
            <a:r>
              <a:rPr lang="en-US" sz="2133" i="1" kern="0" dirty="0" err="1">
                <a:latin typeface="Gill Sans MT" panose="020B0502020104020203" pitchFamily="34" charset="77"/>
                <a:ea typeface="Arial" panose="020B0604020202020204" pitchFamily="34" charset="0"/>
                <a:cs typeface="+mn-ea"/>
                <a:sym typeface="+mn-ea"/>
              </a:rPr>
              <a:t>i</a:t>
            </a:r>
            <a:r>
              <a:rPr lang="en-US" sz="2133" b="1" kern="0" dirty="0">
                <a:latin typeface="Gill Sans MT" panose="020B0502020104020203" pitchFamily="34" charset="77"/>
                <a:ea typeface="Arial" panose="020B0604020202020204" pitchFamily="34" charset="0"/>
                <a:cs typeface="+mn-ea"/>
                <a:sym typeface="+mn-ea"/>
              </a:rPr>
              <a:t> </a:t>
            </a:r>
            <a:r>
              <a:rPr lang="en-US" sz="2133" kern="0" dirty="0">
                <a:latin typeface="Gill Sans MT" panose="020B0502020104020203" pitchFamily="34" charset="77"/>
                <a:ea typeface="Arial" panose="020B0604020202020204" pitchFamily="34" charset="0"/>
                <a:cs typeface="+mn-ea"/>
                <a:sym typeface="+mn-ea"/>
              </a:rPr>
              <a:t>Posterior: Dirichlet (65%, 35%): 65 epochs for BS512, 35 epochs for BS-4096</a:t>
            </a:r>
          </a:p>
        </p:txBody>
      </p:sp>
      <p:pic>
        <p:nvPicPr>
          <p:cNvPr id="4" name="图片 3">
            <a:extLst>
              <a:ext uri="{FF2B5EF4-FFF2-40B4-BE49-F238E27FC236}">
                <a16:creationId xmlns:a16="http://schemas.microsoft.com/office/drawing/2014/main" id="{CC898DE5-3493-150C-F974-55C577FC5F39}"/>
              </a:ext>
            </a:extLst>
          </p:cNvPr>
          <p:cNvPicPr>
            <a:picLocks noChangeAspect="1"/>
          </p:cNvPicPr>
          <p:nvPr>
            <p:custDataLst>
              <p:tags r:id="rId1"/>
            </p:custDataLst>
          </p:nvPr>
        </p:nvPicPr>
        <p:blipFill>
          <a:blip r:embed="rId4"/>
          <a:stretch>
            <a:fillRect/>
          </a:stretch>
        </p:blipFill>
        <p:spPr>
          <a:xfrm>
            <a:off x="6579149" y="2019426"/>
            <a:ext cx="5612851" cy="2191159"/>
          </a:xfrm>
          <a:prstGeom prst="rect">
            <a:avLst/>
          </a:prstGeom>
        </p:spPr>
      </p:pic>
      <p:sp>
        <p:nvSpPr>
          <p:cNvPr id="7" name="TextBox 6">
            <a:extLst>
              <a:ext uri="{FF2B5EF4-FFF2-40B4-BE49-F238E27FC236}">
                <a16:creationId xmlns:a16="http://schemas.microsoft.com/office/drawing/2014/main" id="{5084ABCF-6C42-E296-1FCA-0F254BDD5EC9}"/>
              </a:ext>
            </a:extLst>
          </p:cNvPr>
          <p:cNvSpPr txBox="1"/>
          <p:nvPr/>
        </p:nvSpPr>
        <p:spPr>
          <a:xfrm>
            <a:off x="6566180" y="4446818"/>
            <a:ext cx="5612851" cy="1179618"/>
          </a:xfrm>
          <a:prstGeom prst="rect">
            <a:avLst/>
          </a:prstGeom>
          <a:noFill/>
        </p:spPr>
        <p:txBody>
          <a:bodyPr wrap="square">
            <a:spAutoFit/>
          </a:bodyPr>
          <a:lstStyle/>
          <a:p>
            <a:pPr marL="154513" lvl="1" defTabSz="609585">
              <a:spcBef>
                <a:spcPts val="800"/>
              </a:spcBef>
              <a:buClr>
                <a:srgbClr val="000000"/>
              </a:buClr>
              <a:buSzPct val="75000"/>
            </a:pPr>
            <a:r>
              <a:rPr lang="en-US" sz="2133" dirty="0">
                <a:solidFill>
                  <a:prstClr val="black"/>
                </a:solidFill>
                <a:latin typeface="Gill Sans MT" panose="020B0502020104020203" pitchFamily="34" charset="77"/>
                <a:cs typeface="Arial" panose="020B0604020202020204" pitchFamily="34" charset="0"/>
              </a:rPr>
              <a:t>Temporal-dependence across epochs</a:t>
            </a:r>
          </a:p>
          <a:p>
            <a:pPr marL="154513" lvl="1" defTabSz="609585">
              <a:spcBef>
                <a:spcPts val="800"/>
              </a:spcBef>
              <a:buClr>
                <a:srgbClr val="000000"/>
              </a:buClr>
              <a:buSzPct val="75000"/>
            </a:pPr>
            <a:r>
              <a:rPr lang="en-US" sz="2133" dirty="0">
                <a:solidFill>
                  <a:srgbClr val="F79646">
                    <a:lumMod val="75000"/>
                  </a:srgbClr>
                </a:solidFill>
                <a:latin typeface="Gill Sans MT" panose="020B0502020104020203" pitchFamily="34" charset="77"/>
                <a:cs typeface="Arial" panose="020B0604020202020204" pitchFamily="34" charset="0"/>
              </a:rPr>
              <a:t>Restatement rule:</a:t>
            </a:r>
            <a:r>
              <a:rPr lang="en-US" sz="2133" dirty="0">
                <a:solidFill>
                  <a:prstClr val="black"/>
                </a:solidFill>
                <a:latin typeface="Gill Sans MT" panose="020B0502020104020203" pitchFamily="34" charset="77"/>
                <a:cs typeface="Arial" panose="020B0604020202020204" pitchFamily="34" charset="0"/>
              </a:rPr>
              <a:t> only updates parameters for completed epochs </a:t>
            </a:r>
            <a:endParaRPr lang="en-US" sz="2133" kern="0" dirty="0">
              <a:solidFill>
                <a:prstClr val="black"/>
              </a:solidFill>
              <a:latin typeface="Gill Sans MT" panose="020B0502020104020203" pitchFamily="34" charset="77"/>
              <a:ea typeface="Arial" panose="020B0604020202020204" pitchFamily="34" charset="0"/>
              <a:sym typeface="+mn-ea"/>
            </a:endParaRPr>
          </a:p>
        </p:txBody>
      </p:sp>
    </p:spTree>
    <p:extLst>
      <p:ext uri="{BB962C8B-B14F-4D97-AF65-F5344CB8AC3E}">
        <p14:creationId xmlns:p14="http://schemas.microsoft.com/office/powerpoint/2010/main" val="418292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B3E4-1A55-30C9-8694-64D808CBE595}"/>
              </a:ext>
            </a:extLst>
          </p:cNvPr>
          <p:cNvSpPr>
            <a:spLocks noGrp="1"/>
          </p:cNvSpPr>
          <p:nvPr>
            <p:ph type="title"/>
          </p:nvPr>
        </p:nvSpPr>
        <p:spPr/>
        <p:txBody>
          <a:bodyPr/>
          <a:lstStyle/>
          <a:p>
            <a:r>
              <a:rPr lang="en-US" dirty="0"/>
              <a:t>SHOCKWAVE: DYNAMIC MARKETS</a:t>
            </a:r>
          </a:p>
        </p:txBody>
      </p:sp>
      <p:sp>
        <p:nvSpPr>
          <p:cNvPr id="3" name="Content Placeholder 2">
            <a:extLst>
              <a:ext uri="{FF2B5EF4-FFF2-40B4-BE49-F238E27FC236}">
                <a16:creationId xmlns:a16="http://schemas.microsoft.com/office/drawing/2014/main" id="{D4E0C122-CE40-30F0-0EAA-16E699FA7846}"/>
              </a:ext>
            </a:extLst>
          </p:cNvPr>
          <p:cNvSpPr>
            <a:spLocks noGrp="1"/>
          </p:cNvSpPr>
          <p:nvPr>
            <p:ph idx="1"/>
          </p:nvPr>
        </p:nvSpPr>
        <p:spPr>
          <a:xfrm>
            <a:off x="350196" y="1288917"/>
            <a:ext cx="10972800" cy="5569083"/>
          </a:xfrm>
        </p:spPr>
        <p:txBody>
          <a:bodyPr vert="horz" lIns="121920" tIns="60960" rIns="121920" bIns="60960" rtlCol="0" anchor="t">
            <a:normAutofit/>
          </a:bodyPr>
          <a:lstStyle/>
          <a:p>
            <a:pPr marL="110911" indent="0">
              <a:spcBef>
                <a:spcPts val="1513"/>
              </a:spcBef>
              <a:buClr>
                <a:srgbClr val="000000"/>
              </a:buClr>
              <a:buSzPct val="75000"/>
              <a:buNone/>
            </a:pPr>
            <a:r>
              <a:rPr lang="en-US" sz="2400" dirty="0">
                <a:latin typeface="Gill Sans MT" panose="020B0502020104020203" pitchFamily="34" charset="77"/>
                <a:sym typeface="+mn-ea"/>
              </a:rPr>
              <a:t>Goal: Scheduling policy that accounts for the past and future utilities</a:t>
            </a:r>
          </a:p>
          <a:p>
            <a:pPr marL="110911" indent="0">
              <a:spcBef>
                <a:spcPts val="1513"/>
              </a:spcBef>
              <a:buClr>
                <a:srgbClr val="000000"/>
              </a:buClr>
              <a:buSzPct val="75000"/>
              <a:buNone/>
            </a:pPr>
            <a:r>
              <a:rPr lang="en-US" sz="2400" dirty="0">
                <a:solidFill>
                  <a:schemeClr val="accent6">
                    <a:lumMod val="75000"/>
                  </a:schemeClr>
                </a:solidFill>
                <a:latin typeface="Gill Sans MT" panose="020B0502020104020203" pitchFamily="34" charset="77"/>
                <a:sym typeface="+mn-ea"/>
              </a:rPr>
              <a:t>Market theory</a:t>
            </a:r>
            <a:r>
              <a:rPr lang="en-US" sz="2400" dirty="0">
                <a:latin typeface="Gill Sans MT" panose="020B0502020104020203" pitchFamily="34" charset="77"/>
                <a:sym typeface="+mn-ea"/>
              </a:rPr>
              <a:t>: Provable guarantees for efficiency, fairness.</a:t>
            </a:r>
          </a:p>
          <a:p>
            <a:pPr marL="110911" indent="0">
              <a:spcBef>
                <a:spcPts val="1513"/>
              </a:spcBef>
              <a:buClr>
                <a:srgbClr val="000000"/>
              </a:buClr>
              <a:buSzPct val="75000"/>
              <a:buNone/>
            </a:pPr>
            <a:endParaRPr lang="en-US" sz="2400" dirty="0">
              <a:latin typeface="Gill Sans MT" panose="020B0502020104020203" pitchFamily="34" charset="77"/>
              <a:sym typeface="+mn-ea"/>
            </a:endParaRPr>
          </a:p>
        </p:txBody>
      </p:sp>
    </p:spTree>
    <p:extLst>
      <p:ext uri="{BB962C8B-B14F-4D97-AF65-F5344CB8AC3E}">
        <p14:creationId xmlns:p14="http://schemas.microsoft.com/office/powerpoint/2010/main" val="377979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1B3E4-1A55-30C9-8694-64D808CBE595}"/>
              </a:ext>
            </a:extLst>
          </p:cNvPr>
          <p:cNvSpPr>
            <a:spLocks noGrp="1"/>
          </p:cNvSpPr>
          <p:nvPr>
            <p:ph type="title"/>
          </p:nvPr>
        </p:nvSpPr>
        <p:spPr/>
        <p:txBody>
          <a:bodyPr/>
          <a:lstStyle/>
          <a:p>
            <a:r>
              <a:rPr lang="en-US" dirty="0"/>
              <a:t>SHOCKWAVE: DYNAMIC MARKETS</a:t>
            </a:r>
          </a:p>
        </p:txBody>
      </p:sp>
      <p:sp>
        <p:nvSpPr>
          <p:cNvPr id="3" name="Content Placeholder 2">
            <a:extLst>
              <a:ext uri="{FF2B5EF4-FFF2-40B4-BE49-F238E27FC236}">
                <a16:creationId xmlns:a16="http://schemas.microsoft.com/office/drawing/2014/main" id="{D4E0C122-CE40-30F0-0EAA-16E699FA7846}"/>
              </a:ext>
            </a:extLst>
          </p:cNvPr>
          <p:cNvSpPr>
            <a:spLocks noGrp="1"/>
          </p:cNvSpPr>
          <p:nvPr>
            <p:ph idx="1"/>
          </p:nvPr>
        </p:nvSpPr>
        <p:spPr>
          <a:xfrm>
            <a:off x="350196" y="1288917"/>
            <a:ext cx="10972800" cy="5569083"/>
          </a:xfrm>
        </p:spPr>
        <p:txBody>
          <a:bodyPr vert="horz" lIns="121920" tIns="60960" rIns="121920" bIns="60960" rtlCol="0" anchor="t">
            <a:normAutofit/>
          </a:bodyPr>
          <a:lstStyle/>
          <a:p>
            <a:pPr marL="110911" indent="0">
              <a:spcBef>
                <a:spcPts val="1513"/>
              </a:spcBef>
              <a:buClr>
                <a:srgbClr val="000000"/>
              </a:buClr>
              <a:buSzPct val="75000"/>
              <a:buNone/>
            </a:pPr>
            <a:r>
              <a:rPr lang="en-US" sz="2400" dirty="0">
                <a:latin typeface="Gill Sans MT" panose="020B0502020104020203" pitchFamily="34" charset="77"/>
                <a:sym typeface="+mn-ea"/>
              </a:rPr>
              <a:t>Goal: Scheduling policy that accounts for the past and future utilities</a:t>
            </a:r>
          </a:p>
          <a:p>
            <a:pPr marL="110911" indent="0">
              <a:spcBef>
                <a:spcPts val="1513"/>
              </a:spcBef>
              <a:buClr>
                <a:srgbClr val="000000"/>
              </a:buClr>
              <a:buSzPct val="75000"/>
              <a:buNone/>
            </a:pPr>
            <a:r>
              <a:rPr lang="en-US" sz="2400" dirty="0">
                <a:solidFill>
                  <a:schemeClr val="accent6">
                    <a:lumMod val="75000"/>
                  </a:schemeClr>
                </a:solidFill>
                <a:latin typeface="Gill Sans MT" panose="020B0502020104020203" pitchFamily="34" charset="77"/>
                <a:sym typeface="+mn-ea"/>
              </a:rPr>
              <a:t>Market theory</a:t>
            </a:r>
            <a:r>
              <a:rPr lang="en-US" sz="2400" dirty="0">
                <a:latin typeface="Gill Sans MT" panose="020B0502020104020203" pitchFamily="34" charset="77"/>
                <a:sym typeface="+mn-ea"/>
              </a:rPr>
              <a:t>: Provable guarantees for efficiency, fairness.</a:t>
            </a:r>
          </a:p>
          <a:p>
            <a:pPr marL="110911" indent="0">
              <a:spcBef>
                <a:spcPts val="1513"/>
              </a:spcBef>
              <a:buClr>
                <a:srgbClr val="000000"/>
              </a:buClr>
              <a:buSzPct val="75000"/>
              <a:buNone/>
            </a:pPr>
            <a:endParaRPr lang="en-US" sz="2400" dirty="0">
              <a:latin typeface="Gill Sans MT" panose="020B0502020104020203" pitchFamily="34" charset="77"/>
              <a:sym typeface="+mn-ea"/>
            </a:endParaRPr>
          </a:p>
          <a:p>
            <a:pPr marL="110911" indent="0">
              <a:spcBef>
                <a:spcPts val="1513"/>
              </a:spcBef>
              <a:buClr>
                <a:srgbClr val="000000"/>
              </a:buClr>
              <a:buSzPct val="75000"/>
              <a:buNone/>
            </a:pPr>
            <a:r>
              <a:rPr lang="en-US" sz="2400" dirty="0">
                <a:latin typeface="Gill Sans MT" panose="020B0502020104020203" pitchFamily="34" charset="77"/>
                <a:sym typeface="+mn-ea"/>
              </a:rPr>
              <a:t>Static market: Every training job has a known</a:t>
            </a:r>
            <a:r>
              <a:rPr lang="en-US" sz="2400" b="1" dirty="0">
                <a:latin typeface="Gill Sans MT" panose="020B0502020104020203" pitchFamily="34" charset="77"/>
                <a:sym typeface="+mn-ea"/>
              </a:rPr>
              <a:t>, time-invariant</a:t>
            </a:r>
            <a:r>
              <a:rPr lang="en-US" sz="2400" dirty="0">
                <a:latin typeface="Gill Sans MT" panose="020B0502020104020203" pitchFamily="34" charset="77"/>
                <a:sym typeface="+mn-ea"/>
              </a:rPr>
              <a:t> utility</a:t>
            </a:r>
            <a:r>
              <a:rPr lang="en-US" sz="2400" i="1" dirty="0">
                <a:latin typeface="Gill Sans MT" panose="020B0502020104020203" pitchFamily="34" charset="77"/>
                <a:sym typeface="+mn-ea"/>
              </a:rPr>
              <a:t> U(x)</a:t>
            </a:r>
            <a:endParaRPr lang="en-US" sz="2400" spc="-1" dirty="0">
              <a:latin typeface="Gill Sans MT" panose="020B0502020104020203" pitchFamily="34" charset="77"/>
            </a:endParaRPr>
          </a:p>
          <a:p>
            <a:pPr marL="585032" indent="-384377">
              <a:spcBef>
                <a:spcPts val="1133"/>
              </a:spcBef>
              <a:buClr>
                <a:srgbClr val="000000"/>
              </a:buClr>
              <a:buSzPct val="45000"/>
              <a:buFont typeface="Wingdings" panose="05000000000000000000" charset="0"/>
              <a:buChar char="l"/>
            </a:pPr>
            <a:r>
              <a:rPr lang="en-US" sz="2400" dirty="0">
                <a:latin typeface="Gill Sans MT" panose="020B0502020104020203" pitchFamily="34" charset="77"/>
                <a:sym typeface="+mn-ea"/>
              </a:rPr>
              <a:t>Utility </a:t>
            </a:r>
            <a:r>
              <a:rPr lang="en-US" sz="2400" i="1" dirty="0">
                <a:latin typeface="Gill Sans MT" panose="020B0502020104020203" pitchFamily="34" charset="77"/>
                <a:sym typeface="+mn-ea"/>
              </a:rPr>
              <a:t>U(x):</a:t>
            </a:r>
            <a:r>
              <a:rPr lang="en-US" sz="2400" dirty="0">
                <a:latin typeface="Gill Sans MT" panose="020B0502020104020203" pitchFamily="34" charset="77"/>
                <a:sym typeface="+mn-ea"/>
              </a:rPr>
              <a:t> map allocated GPU-time to training throughput for a job</a:t>
            </a:r>
          </a:p>
          <a:p>
            <a:pPr marL="734042" lvl="1" indent="0">
              <a:spcBef>
                <a:spcPts val="1133"/>
              </a:spcBef>
              <a:buClr>
                <a:srgbClr val="000000"/>
              </a:buClr>
              <a:buSzPct val="45000"/>
              <a:buNone/>
            </a:pPr>
            <a:endParaRPr lang="en-US" sz="2400" dirty="0">
              <a:latin typeface="Gill Sans MT" panose="020B0502020104020203" pitchFamily="34" charset="77"/>
              <a:sym typeface="+mn-ea"/>
            </a:endParaRPr>
          </a:p>
          <a:p>
            <a:pPr marL="110911" indent="0">
              <a:spcBef>
                <a:spcPts val="2267"/>
              </a:spcBef>
              <a:buClr>
                <a:srgbClr val="000000"/>
              </a:buClr>
              <a:buSzPct val="75000"/>
              <a:buNone/>
            </a:pPr>
            <a:r>
              <a:rPr lang="en-US" sz="2400" kern="0" dirty="0">
                <a:solidFill>
                  <a:schemeClr val="accent6">
                    <a:lumMod val="75000"/>
                  </a:schemeClr>
                </a:solidFill>
                <a:latin typeface="Gill Sans MT" panose="020B0502020104020203" pitchFamily="34" charset="77"/>
                <a:ea typeface="Arial" panose="020B0604020202020204" pitchFamily="34" charset="0"/>
                <a:cs typeface="+mn-ea"/>
                <a:sym typeface="+mn-ea"/>
              </a:rPr>
              <a:t>Volatile Fisher Market </a:t>
            </a:r>
            <a:r>
              <a:rPr lang="en-US" sz="2400" kern="0" dirty="0">
                <a:latin typeface="Gill Sans MT" panose="020B0502020104020203" pitchFamily="34" charset="77"/>
                <a:ea typeface="Arial" panose="020B0604020202020204" pitchFamily="34" charset="0"/>
                <a:cs typeface="+mn-ea"/>
                <a:sym typeface="+mn-ea"/>
              </a:rPr>
              <a:t>(VFM) in Shockwave</a:t>
            </a:r>
            <a:endParaRPr lang="en-US" sz="2400" kern="0" noProof="1">
              <a:latin typeface="Gill Sans MT" panose="020B0502020104020203" pitchFamily="34" charset="77"/>
              <a:ea typeface="Arial" panose="020B0604020202020204" pitchFamily="34" charset="0"/>
              <a:cs typeface="+mn-ea"/>
            </a:endParaRPr>
          </a:p>
          <a:p>
            <a:pPr marL="585032" indent="-384377">
              <a:spcBef>
                <a:spcPts val="1133"/>
              </a:spcBef>
              <a:buClr>
                <a:srgbClr val="000000"/>
              </a:buClr>
              <a:buSzPct val="45000"/>
              <a:buFont typeface="Wingdings" panose="05000000000000000000" charset="0"/>
              <a:buChar char="l"/>
            </a:pPr>
            <a:r>
              <a:rPr lang="en-US" sz="2400" kern="0" dirty="0">
                <a:latin typeface="Gill Sans MT" panose="020B0502020104020203" pitchFamily="34" charset="77"/>
                <a:ea typeface="Arial" panose="020B0604020202020204" pitchFamily="34" charset="0"/>
                <a:cs typeface="+mn-ea"/>
                <a:sym typeface="+mn-ea"/>
              </a:rPr>
              <a:t>Operate at discrete time intervals (rounds)</a:t>
            </a:r>
          </a:p>
          <a:p>
            <a:pPr marL="585032" indent="-384377">
              <a:spcBef>
                <a:spcPts val="1133"/>
              </a:spcBef>
              <a:buClr>
                <a:srgbClr val="000000"/>
              </a:buClr>
              <a:buSzPct val="45000"/>
              <a:buFont typeface="Wingdings" panose="05000000000000000000" charset="0"/>
              <a:buChar char="l"/>
            </a:pPr>
            <a:r>
              <a:rPr lang="en-US" sz="2400" kern="0" dirty="0">
                <a:latin typeface="Gill Sans MT" panose="020B0502020104020203" pitchFamily="34" charset="77"/>
                <a:ea typeface="Arial" panose="020B0604020202020204" pitchFamily="34" charset="0"/>
                <a:cs typeface="+mn-ea"/>
                <a:sym typeface="+mn-ea"/>
              </a:rPr>
              <a:t>Every training job has </a:t>
            </a:r>
            <a:r>
              <a:rPr lang="en-US" sz="2400" b="1" kern="0" dirty="0">
                <a:latin typeface="Gill Sans MT" panose="020B0502020104020203" pitchFamily="34" charset="77"/>
                <a:ea typeface="Arial" panose="020B0604020202020204" pitchFamily="34" charset="0"/>
                <a:cs typeface="+mn-ea"/>
                <a:sym typeface="+mn-ea"/>
              </a:rPr>
              <a:t>a time-variant utility </a:t>
            </a:r>
            <a:r>
              <a:rPr lang="en-US" sz="2400" b="1" i="1" kern="0" dirty="0">
                <a:latin typeface="Gill Sans MT" panose="020B0502020104020203" pitchFamily="34" charset="77"/>
                <a:ea typeface="Arial" panose="020B0604020202020204" pitchFamily="34" charset="0"/>
                <a:cs typeface="+mn-ea"/>
                <a:sym typeface="+mn-ea"/>
              </a:rPr>
              <a:t>U</a:t>
            </a:r>
            <a:r>
              <a:rPr lang="en-US" sz="2400" b="1" i="1" kern="0" baseline="-25000" dirty="0">
                <a:latin typeface="Gill Sans MT" panose="020B0502020104020203" pitchFamily="34" charset="77"/>
                <a:ea typeface="Arial" panose="020B0604020202020204" pitchFamily="34" charset="0"/>
                <a:cs typeface="+mn-ea"/>
                <a:sym typeface="+mn-ea"/>
              </a:rPr>
              <a:t>t</a:t>
            </a:r>
            <a:r>
              <a:rPr lang="en-US" sz="2400" b="1" i="1" kern="0" dirty="0">
                <a:latin typeface="Gill Sans MT" panose="020B0502020104020203" pitchFamily="34" charset="77"/>
                <a:ea typeface="Arial" panose="020B0604020202020204" pitchFamily="34" charset="0"/>
                <a:cs typeface="+mn-ea"/>
                <a:sym typeface="+mn-ea"/>
              </a:rPr>
              <a:t>(x)</a:t>
            </a:r>
            <a:r>
              <a:rPr lang="en-US" sz="2400" kern="0" dirty="0">
                <a:latin typeface="Gill Sans MT" panose="020B0502020104020203" pitchFamily="34" charset="77"/>
                <a:ea typeface="Arial" panose="020B0604020202020204" pitchFamily="34" charset="0"/>
                <a:cs typeface="+mn-ea"/>
                <a:sym typeface="+mn-ea"/>
              </a:rPr>
              <a:t> for each round (t)</a:t>
            </a:r>
            <a:endParaRPr lang="en-US" sz="2400" kern="0" noProof="1">
              <a:latin typeface="Gill Sans MT" panose="020B0502020104020203" pitchFamily="34" charset="77"/>
              <a:ea typeface="Arial" panose="020B0604020202020204" pitchFamily="34" charset="0"/>
              <a:cs typeface="+mn-ea"/>
              <a:sym typeface="+mn-ea"/>
            </a:endParaRPr>
          </a:p>
          <a:p>
            <a:pPr marL="585032" indent="-384377">
              <a:spcBef>
                <a:spcPts val="1133"/>
              </a:spcBef>
              <a:buClr>
                <a:srgbClr val="000000"/>
              </a:buClr>
              <a:buSzPct val="45000"/>
              <a:buFont typeface="Wingdings" panose="05000000000000000000" charset="0"/>
              <a:buChar char="l"/>
            </a:pPr>
            <a:r>
              <a:rPr lang="en-US" sz="2400" kern="0" noProof="1">
                <a:latin typeface="Gill Sans MT" panose="020B0502020104020203" pitchFamily="34" charset="77"/>
                <a:ea typeface="Arial" panose="020B0604020202020204" pitchFamily="34" charset="0"/>
                <a:cs typeface="+mn-ea"/>
                <a:sym typeface="+mn-ea"/>
              </a:rPr>
              <a:t>Solve for allocation that leads to market e</a:t>
            </a:r>
            <a:r>
              <a:rPr lang="en-US" sz="2400" kern="0" dirty="0" err="1">
                <a:latin typeface="Gill Sans MT" panose="020B0502020104020203" pitchFamily="34" charset="77"/>
                <a:ea typeface="Arial" panose="020B0604020202020204" pitchFamily="34" charset="0"/>
                <a:cs typeface="+mn-ea"/>
                <a:sym typeface="+mn-ea"/>
              </a:rPr>
              <a:t>quilibrium</a:t>
            </a:r>
            <a:endParaRPr lang="en-US" sz="2400" kern="0" dirty="0">
              <a:latin typeface="Gill Sans MT" panose="020B0502020104020203" pitchFamily="34" charset="77"/>
              <a:ea typeface="Arial" panose="020B0604020202020204" pitchFamily="34" charset="0"/>
              <a:cs typeface="+mn-ea"/>
              <a:sym typeface="+mn-ea"/>
            </a:endParaRPr>
          </a:p>
        </p:txBody>
      </p:sp>
    </p:spTree>
    <p:extLst>
      <p:ext uri="{BB962C8B-B14F-4D97-AF65-F5344CB8AC3E}">
        <p14:creationId xmlns:p14="http://schemas.microsoft.com/office/powerpoint/2010/main" val="26062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1B5E-E410-C70C-8DFA-5568D3029C8F}"/>
              </a:ext>
            </a:extLst>
          </p:cNvPr>
          <p:cNvSpPr>
            <a:spLocks noGrp="1"/>
          </p:cNvSpPr>
          <p:nvPr>
            <p:ph type="title"/>
          </p:nvPr>
        </p:nvSpPr>
        <p:spPr/>
        <p:txBody>
          <a:bodyPr/>
          <a:lstStyle/>
          <a:p>
            <a:r>
              <a:rPr lang="en-US" dirty="0"/>
              <a:t>SHOCKWAVE: DYNAMIC MARKET PROPERTIES</a:t>
            </a:r>
          </a:p>
        </p:txBody>
      </p:sp>
      <p:sp>
        <p:nvSpPr>
          <p:cNvPr id="3" name="Content Placeholder 2">
            <a:extLst>
              <a:ext uri="{FF2B5EF4-FFF2-40B4-BE49-F238E27FC236}">
                <a16:creationId xmlns:a16="http://schemas.microsoft.com/office/drawing/2014/main" id="{F0913AEF-ED1D-902C-20CF-82089E7668DB}"/>
              </a:ext>
            </a:extLst>
          </p:cNvPr>
          <p:cNvSpPr>
            <a:spLocks noGrp="1"/>
          </p:cNvSpPr>
          <p:nvPr>
            <p:ph idx="1"/>
          </p:nvPr>
        </p:nvSpPr>
        <p:spPr>
          <a:xfrm>
            <a:off x="246433" y="1600201"/>
            <a:ext cx="5953328" cy="4525963"/>
          </a:xfrm>
        </p:spPr>
        <p:txBody>
          <a:bodyPr vert="horz" lIns="121920" tIns="60960" rIns="121920" bIns="60960" rtlCol="0" anchor="t">
            <a:normAutofit/>
          </a:bodyPr>
          <a:lstStyle/>
          <a:p>
            <a:pPr marL="0" indent="0">
              <a:buNone/>
            </a:pPr>
            <a:r>
              <a:rPr lang="en-US" sz="2400" dirty="0"/>
              <a:t>Maximizes Nash Social Welfare over time</a:t>
            </a:r>
          </a:p>
          <a:p>
            <a:pPr marL="0" indent="0">
              <a:buNone/>
            </a:pPr>
            <a:endParaRPr lang="en-US" sz="2400" dirty="0"/>
          </a:p>
          <a:p>
            <a:pPr marL="0" indent="0">
              <a:buNone/>
            </a:pPr>
            <a:endParaRPr lang="en-US" sz="2400" dirty="0"/>
          </a:p>
        </p:txBody>
      </p:sp>
      <p:sp>
        <p:nvSpPr>
          <p:cNvPr id="5" name="TextBox 4">
            <a:extLst>
              <a:ext uri="{FF2B5EF4-FFF2-40B4-BE49-F238E27FC236}">
                <a16:creationId xmlns:a16="http://schemas.microsoft.com/office/drawing/2014/main" id="{B61C06B3-0B51-A9B2-5C7D-49E98067723C}"/>
              </a:ext>
            </a:extLst>
          </p:cNvPr>
          <p:cNvSpPr txBox="1"/>
          <p:nvPr/>
        </p:nvSpPr>
        <p:spPr>
          <a:xfrm>
            <a:off x="2116731" y="5343955"/>
            <a:ext cx="2230027" cy="502766"/>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Efficiency</a:t>
            </a:r>
          </a:p>
        </p:txBody>
      </p:sp>
      <p:pic>
        <p:nvPicPr>
          <p:cNvPr id="7" name="Picture 6">
            <a:extLst>
              <a:ext uri="{FF2B5EF4-FFF2-40B4-BE49-F238E27FC236}">
                <a16:creationId xmlns:a16="http://schemas.microsoft.com/office/drawing/2014/main" id="{D51C9065-769D-3E6F-D7C6-D478B4CC2BC7}"/>
              </a:ext>
            </a:extLst>
          </p:cNvPr>
          <p:cNvPicPr>
            <a:picLocks noChangeAspect="1"/>
          </p:cNvPicPr>
          <p:nvPr/>
        </p:nvPicPr>
        <p:blipFill rotWithShape="1">
          <a:blip r:embed="rId3"/>
          <a:srcRect t="-4873" r="32427" b="50072"/>
          <a:stretch/>
        </p:blipFill>
        <p:spPr>
          <a:xfrm>
            <a:off x="68202" y="3319376"/>
            <a:ext cx="3816977" cy="731392"/>
          </a:xfrm>
          <a:prstGeom prst="rect">
            <a:avLst/>
          </a:prstGeom>
        </p:spPr>
      </p:pic>
      <p:pic>
        <p:nvPicPr>
          <p:cNvPr id="10" name="Picture 9">
            <a:extLst>
              <a:ext uri="{FF2B5EF4-FFF2-40B4-BE49-F238E27FC236}">
                <a16:creationId xmlns:a16="http://schemas.microsoft.com/office/drawing/2014/main" id="{A379D113-3ABF-22C2-D9FC-36BAE85BF9CC}"/>
              </a:ext>
            </a:extLst>
          </p:cNvPr>
          <p:cNvPicPr>
            <a:picLocks noChangeAspect="1"/>
          </p:cNvPicPr>
          <p:nvPr/>
        </p:nvPicPr>
        <p:blipFill rotWithShape="1">
          <a:blip r:embed="rId3"/>
          <a:srcRect l="67736" b="45200"/>
          <a:stretch/>
        </p:blipFill>
        <p:spPr>
          <a:xfrm>
            <a:off x="3950029" y="3369253"/>
            <a:ext cx="1822483" cy="731392"/>
          </a:xfrm>
          <a:prstGeom prst="rect">
            <a:avLst/>
          </a:prstGeom>
        </p:spPr>
      </p:pic>
      <p:pic>
        <p:nvPicPr>
          <p:cNvPr id="11" name="Picture 10">
            <a:extLst>
              <a:ext uri="{FF2B5EF4-FFF2-40B4-BE49-F238E27FC236}">
                <a16:creationId xmlns:a16="http://schemas.microsoft.com/office/drawing/2014/main" id="{42DA696D-4AA8-F611-073E-AFC1AFC1BD9F}"/>
              </a:ext>
            </a:extLst>
          </p:cNvPr>
          <p:cNvPicPr>
            <a:picLocks noChangeAspect="1"/>
          </p:cNvPicPr>
          <p:nvPr/>
        </p:nvPicPr>
        <p:blipFill>
          <a:blip r:embed="rId4"/>
          <a:stretch>
            <a:fillRect/>
          </a:stretch>
        </p:blipFill>
        <p:spPr>
          <a:xfrm>
            <a:off x="2725789" y="2737657"/>
            <a:ext cx="2603279" cy="429584"/>
          </a:xfrm>
          <a:prstGeom prst="rect">
            <a:avLst/>
          </a:prstGeom>
        </p:spPr>
      </p:pic>
      <p:sp>
        <p:nvSpPr>
          <p:cNvPr id="13" name="TextBox 12">
            <a:extLst>
              <a:ext uri="{FF2B5EF4-FFF2-40B4-BE49-F238E27FC236}">
                <a16:creationId xmlns:a16="http://schemas.microsoft.com/office/drawing/2014/main" id="{A6D37771-454E-1E14-F268-76AAEF35EE69}"/>
              </a:ext>
            </a:extLst>
          </p:cNvPr>
          <p:cNvSpPr txBox="1"/>
          <p:nvPr/>
        </p:nvSpPr>
        <p:spPr>
          <a:xfrm>
            <a:off x="60528" y="4439738"/>
            <a:ext cx="6147880" cy="461665"/>
          </a:xfrm>
          <a:prstGeom prst="rect">
            <a:avLst/>
          </a:prstGeom>
          <a:noFill/>
        </p:spPr>
        <p:txBody>
          <a:bodyPr wrap="square">
            <a:spAutoFit/>
          </a:bodyPr>
          <a:lstStyle/>
          <a:p>
            <a:pPr algn="ctr" defTabSz="609585"/>
            <a:r>
              <a:rPr lang="en-US" sz="2400" dirty="0">
                <a:solidFill>
                  <a:prstClr val="black"/>
                </a:solidFill>
                <a:latin typeface="Gill Sans MT"/>
              </a:rPr>
              <a:t>Maximizes cluster-wide utility</a:t>
            </a:r>
          </a:p>
        </p:txBody>
      </p:sp>
    </p:spTree>
    <p:extLst>
      <p:ext uri="{BB962C8B-B14F-4D97-AF65-F5344CB8AC3E}">
        <p14:creationId xmlns:p14="http://schemas.microsoft.com/office/powerpoint/2010/main" val="283359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GPU Cluster </a:t>
            </a:r>
            <a:r>
              <a:rPr lang="en-US" dirty="0" err="1"/>
              <a:t>SchedulING</a:t>
            </a:r>
            <a:endParaRPr lang="en-US" dirty="0"/>
          </a:p>
        </p:txBody>
      </p:sp>
      <p:grpSp>
        <p:nvGrpSpPr>
          <p:cNvPr id="6" name="Group 5"/>
          <p:cNvGrpSpPr/>
          <p:nvPr/>
        </p:nvGrpSpPr>
        <p:grpSpPr>
          <a:xfrm>
            <a:off x="2577151" y="1501922"/>
            <a:ext cx="1212972" cy="1209943"/>
            <a:chOff x="5204766" y="3944758"/>
            <a:chExt cx="1771254" cy="1806685"/>
          </a:xfrm>
        </p:grpSpPr>
        <p:sp>
          <p:nvSpPr>
            <p:cNvPr id="19" name="Rounded Rectangle 18"/>
            <p:cNvSpPr/>
            <p:nvPr/>
          </p:nvSpPr>
          <p:spPr>
            <a:xfrm>
              <a:off x="5204766" y="3944758"/>
              <a:ext cx="1771253" cy="1806685"/>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3" name="Group 2"/>
            <p:cNvGrpSpPr/>
            <p:nvPr/>
          </p:nvGrpSpPr>
          <p:grpSpPr>
            <a:xfrm>
              <a:off x="5217258" y="4092652"/>
              <a:ext cx="1758762" cy="1506282"/>
              <a:chOff x="2168923" y="3198240"/>
              <a:chExt cx="1758762" cy="1506282"/>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91" y="1340295"/>
            <a:ext cx="1463040" cy="1463040"/>
          </a:xfrm>
          <a:prstGeom prst="rect">
            <a:avLst/>
          </a:prstGeom>
        </p:spPr>
      </p:pic>
      <p:grpSp>
        <p:nvGrpSpPr>
          <p:cNvPr id="67" name="Group 66"/>
          <p:cNvGrpSpPr/>
          <p:nvPr/>
        </p:nvGrpSpPr>
        <p:grpSpPr>
          <a:xfrm>
            <a:off x="2577151" y="2779795"/>
            <a:ext cx="1212972" cy="1209943"/>
            <a:chOff x="5204766" y="3944758"/>
            <a:chExt cx="1771254" cy="1806685"/>
          </a:xfrm>
        </p:grpSpPr>
        <p:sp>
          <p:nvSpPr>
            <p:cNvPr id="68" name="Rounded Rectangle 67"/>
            <p:cNvSpPr/>
            <p:nvPr/>
          </p:nvSpPr>
          <p:spPr>
            <a:xfrm>
              <a:off x="5204766" y="3944758"/>
              <a:ext cx="1771253" cy="1806685"/>
            </a:xfrm>
            <a:prstGeom prst="round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69" name="Group 68"/>
            <p:cNvGrpSpPr/>
            <p:nvPr/>
          </p:nvGrpSpPr>
          <p:grpSpPr>
            <a:xfrm>
              <a:off x="5217258" y="4092652"/>
              <a:ext cx="1758762" cy="1506282"/>
              <a:chOff x="2168923" y="3198240"/>
              <a:chExt cx="1758762" cy="1506282"/>
            </a:xfrm>
          </p:grpSpPr>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91" y="2618168"/>
            <a:ext cx="1463040" cy="1463040"/>
          </a:xfrm>
          <a:prstGeom prst="rect">
            <a:avLst/>
          </a:prstGeom>
        </p:spPr>
      </p:pic>
      <p:grpSp>
        <p:nvGrpSpPr>
          <p:cNvPr id="76" name="Group 75"/>
          <p:cNvGrpSpPr/>
          <p:nvPr/>
        </p:nvGrpSpPr>
        <p:grpSpPr>
          <a:xfrm>
            <a:off x="2577151" y="4035977"/>
            <a:ext cx="1212972" cy="1209943"/>
            <a:chOff x="5204766" y="3944758"/>
            <a:chExt cx="1771254" cy="1806685"/>
          </a:xfrm>
        </p:grpSpPr>
        <p:sp>
          <p:nvSpPr>
            <p:cNvPr id="77" name="Rounded Rectangle 76"/>
            <p:cNvSpPr/>
            <p:nvPr/>
          </p:nvSpPr>
          <p:spPr>
            <a:xfrm>
              <a:off x="5204766" y="3944758"/>
              <a:ext cx="1771253" cy="1806685"/>
            </a:xfrm>
            <a:prstGeom prst="roundRect">
              <a:avLst/>
            </a:prstGeom>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78" name="Group 77"/>
            <p:cNvGrpSpPr/>
            <p:nvPr/>
          </p:nvGrpSpPr>
          <p:grpSpPr>
            <a:xfrm>
              <a:off x="5217258" y="4092652"/>
              <a:ext cx="1758762" cy="1506282"/>
              <a:chOff x="2168923" y="3198240"/>
              <a:chExt cx="1758762" cy="1506282"/>
            </a:xfrm>
          </p:grpSpPr>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91" y="3874349"/>
            <a:ext cx="1463040" cy="1463040"/>
          </a:xfrm>
          <a:prstGeom prst="rect">
            <a:avLst/>
          </a:prstGeom>
        </p:spPr>
      </p:pic>
      <p:grpSp>
        <p:nvGrpSpPr>
          <p:cNvPr id="4" name="Group 3"/>
          <p:cNvGrpSpPr/>
          <p:nvPr/>
        </p:nvGrpSpPr>
        <p:grpSpPr>
          <a:xfrm>
            <a:off x="8373769" y="2966670"/>
            <a:ext cx="2052889" cy="2046135"/>
            <a:chOff x="5325765" y="2904182"/>
            <a:chExt cx="2052889" cy="2046134"/>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912" y="2904182"/>
              <a:ext cx="1159742" cy="1159742"/>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65" y="2916080"/>
              <a:ext cx="1159742" cy="1159742"/>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65" y="3790574"/>
              <a:ext cx="1159742" cy="1159742"/>
            </a:xfrm>
            <a:prstGeom prst="rect">
              <a:avLst/>
            </a:prstGeom>
          </p:spPr>
        </p:pic>
        <p:pic>
          <p:nvPicPr>
            <p:cNvPr id="84" name="Picture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912" y="3778676"/>
              <a:ext cx="1159742" cy="1159742"/>
            </a:xfrm>
            <a:prstGeom prst="rect">
              <a:avLst/>
            </a:prstGeom>
          </p:spPr>
        </p:pic>
      </p:grpSp>
      <p:grpSp>
        <p:nvGrpSpPr>
          <p:cNvPr id="85" name="Group 84"/>
          <p:cNvGrpSpPr/>
          <p:nvPr/>
        </p:nvGrpSpPr>
        <p:grpSpPr>
          <a:xfrm>
            <a:off x="2577151" y="5318662"/>
            <a:ext cx="1212972" cy="1209943"/>
            <a:chOff x="5204766" y="3944758"/>
            <a:chExt cx="1771254" cy="1806685"/>
          </a:xfrm>
        </p:grpSpPr>
        <p:sp>
          <p:nvSpPr>
            <p:cNvPr id="86" name="Rounded Rectangle 85"/>
            <p:cNvSpPr/>
            <p:nvPr/>
          </p:nvSpPr>
          <p:spPr>
            <a:xfrm>
              <a:off x="5204766" y="3944758"/>
              <a:ext cx="1771253" cy="1806685"/>
            </a:xfrm>
            <a:prstGeom prst="roundRect">
              <a:avLst/>
            </a:prstGeom>
            <a:ln w="38100">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609585"/>
              <a:endParaRPr lang="en-US">
                <a:solidFill>
                  <a:prstClr val="black"/>
                </a:solidFill>
                <a:latin typeface="Gill Sans MT"/>
              </a:endParaRPr>
            </a:p>
          </p:txBody>
        </p:sp>
        <p:grpSp>
          <p:nvGrpSpPr>
            <p:cNvPr id="87" name="Group 86"/>
            <p:cNvGrpSpPr/>
            <p:nvPr/>
          </p:nvGrpSpPr>
          <p:grpSpPr>
            <a:xfrm>
              <a:off x="5217258" y="4092652"/>
              <a:ext cx="1758762" cy="1506282"/>
              <a:chOff x="2168923" y="3198240"/>
              <a:chExt cx="1758762" cy="1506282"/>
            </a:xfrm>
          </p:grpSpPr>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23" y="3964267"/>
                <a:ext cx="892747" cy="740255"/>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1670" y="4001452"/>
                <a:ext cx="847902" cy="703070"/>
              </a:xfrm>
              <a:prstGeom prst="rect">
                <a:avLst/>
              </a:prstGeom>
            </p:spPr>
          </p:pic>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1345" y="3198240"/>
                <a:ext cx="847902" cy="703070"/>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83" y="3198240"/>
                <a:ext cx="847902" cy="703070"/>
              </a:xfrm>
              <a:prstGeom prst="rect">
                <a:avLst/>
              </a:prstGeom>
            </p:spPr>
          </p:pic>
        </p:grpSp>
      </p:grpSp>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91" y="5157035"/>
            <a:ext cx="1463040" cy="1463040"/>
          </a:xfrm>
          <a:prstGeom prst="rect">
            <a:avLst/>
          </a:prstGeom>
        </p:spPr>
      </p:pic>
      <p:sp>
        <p:nvSpPr>
          <p:cNvPr id="5" name="Rounded Rectangle 4"/>
          <p:cNvSpPr/>
          <p:nvPr/>
        </p:nvSpPr>
        <p:spPr>
          <a:xfrm>
            <a:off x="4670866" y="2918600"/>
            <a:ext cx="3193775" cy="2204397"/>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defTabSz="609585"/>
            <a:r>
              <a:rPr lang="en-US" sz="3200" dirty="0">
                <a:solidFill>
                  <a:prstClr val="black"/>
                </a:solidFill>
                <a:latin typeface="Gill Sans MT"/>
              </a:rPr>
              <a:t>GPU Cluster Scheduler</a:t>
            </a:r>
          </a:p>
        </p:txBody>
      </p:sp>
      <p:sp>
        <p:nvSpPr>
          <p:cNvPr id="42" name="TextBox 41"/>
          <p:cNvSpPr txBox="1"/>
          <p:nvPr/>
        </p:nvSpPr>
        <p:spPr>
          <a:xfrm>
            <a:off x="4435232" y="1746155"/>
            <a:ext cx="6391795" cy="954107"/>
          </a:xfrm>
          <a:prstGeom prst="rect">
            <a:avLst/>
          </a:prstGeom>
          <a:noFill/>
        </p:spPr>
        <p:txBody>
          <a:bodyPr wrap="square" rtlCol="0">
            <a:spAutoFit/>
          </a:bodyPr>
          <a:lstStyle/>
          <a:p>
            <a:pPr defTabSz="609585"/>
            <a:r>
              <a:rPr lang="en-US" sz="2800" dirty="0">
                <a:solidFill>
                  <a:prstClr val="black"/>
                </a:solidFill>
                <a:latin typeface="Gill Sans MT"/>
              </a:rPr>
              <a:t>Multiplex access to shared GPU cluster for contending DL apps</a:t>
            </a:r>
          </a:p>
        </p:txBody>
      </p:sp>
      <p:cxnSp>
        <p:nvCxnSpPr>
          <p:cNvPr id="44" name="Straight Arrow Connector 43"/>
          <p:cNvCxnSpPr>
            <a:stCxn id="19" idx="3"/>
            <a:endCxn id="5" idx="1"/>
          </p:cNvCxnSpPr>
          <p:nvPr/>
        </p:nvCxnSpPr>
        <p:spPr>
          <a:xfrm>
            <a:off x="3790121" y="2106893"/>
            <a:ext cx="880744" cy="1913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8" idx="3"/>
            <a:endCxn id="5" idx="1"/>
          </p:cNvCxnSpPr>
          <p:nvPr/>
        </p:nvCxnSpPr>
        <p:spPr>
          <a:xfrm>
            <a:off x="3790121" y="3384768"/>
            <a:ext cx="880744" cy="636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7" idx="3"/>
            <a:endCxn id="5" idx="1"/>
          </p:cNvCxnSpPr>
          <p:nvPr/>
        </p:nvCxnSpPr>
        <p:spPr>
          <a:xfrm flipV="1">
            <a:off x="3790121" y="4020799"/>
            <a:ext cx="880744" cy="620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6" idx="3"/>
            <a:endCxn id="5" idx="1"/>
          </p:cNvCxnSpPr>
          <p:nvPr/>
        </p:nvCxnSpPr>
        <p:spPr>
          <a:xfrm flipV="1">
            <a:off x="3790121" y="4020801"/>
            <a:ext cx="880744" cy="19028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 idx="3"/>
          </p:cNvCxnSpPr>
          <p:nvPr/>
        </p:nvCxnSpPr>
        <p:spPr>
          <a:xfrm>
            <a:off x="7864639" y="4020799"/>
            <a:ext cx="6035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038800" y="5045001"/>
            <a:ext cx="3491849" cy="584775"/>
          </a:xfrm>
          <a:prstGeom prst="rect">
            <a:avLst/>
          </a:prstGeom>
          <a:noFill/>
        </p:spPr>
        <p:txBody>
          <a:bodyPr wrap="square" rtlCol="0">
            <a:spAutoFit/>
          </a:bodyPr>
          <a:lstStyle/>
          <a:p>
            <a:pPr algn="ctr" defTabSz="609585"/>
            <a:r>
              <a:rPr lang="en-US" sz="3200" dirty="0">
                <a:solidFill>
                  <a:prstClr val="black"/>
                </a:solidFill>
                <a:latin typeface="Gill Sans MT"/>
              </a:rPr>
              <a:t>Shared GPU cluster</a:t>
            </a:r>
          </a:p>
        </p:txBody>
      </p:sp>
      <p:sp>
        <p:nvSpPr>
          <p:cNvPr id="24" name="Slide Number Placeholder 23"/>
          <p:cNvSpPr>
            <a:spLocks noGrp="1"/>
          </p:cNvSpPr>
          <p:nvPr>
            <p:ph type="sldNum" sz="quarter" idx="12"/>
          </p:nvPr>
        </p:nvSpPr>
        <p:spPr/>
        <p:txBody>
          <a:bodyPr/>
          <a:lstStyle/>
          <a:p>
            <a:pPr defTabSz="609585"/>
            <a:fld id="{2AE8A332-C14A-DB46-AA78-0689D2008F9C}" type="slidenum">
              <a:rPr lang="en-US">
                <a:solidFill>
                  <a:prstClr val="black">
                    <a:tint val="75000"/>
                  </a:prstClr>
                </a:solidFill>
                <a:latin typeface="Gill Sans MT"/>
              </a:rPr>
              <a:pPr defTabSz="609585"/>
              <a:t>3</a:t>
            </a:fld>
            <a:endParaRPr lang="en-US">
              <a:solidFill>
                <a:prstClr val="black">
                  <a:tint val="75000"/>
                </a:prstClr>
              </a:solidFill>
              <a:latin typeface="Gill Sans MT"/>
            </a:endParaRPr>
          </a:p>
        </p:txBody>
      </p:sp>
    </p:spTree>
    <p:extLst>
      <p:ext uri="{BB962C8B-B14F-4D97-AF65-F5344CB8AC3E}">
        <p14:creationId xmlns:p14="http://schemas.microsoft.com/office/powerpoint/2010/main" val="1832265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1B5E-E410-C70C-8DFA-5568D3029C8F}"/>
              </a:ext>
            </a:extLst>
          </p:cNvPr>
          <p:cNvSpPr>
            <a:spLocks noGrp="1"/>
          </p:cNvSpPr>
          <p:nvPr>
            <p:ph type="title"/>
          </p:nvPr>
        </p:nvSpPr>
        <p:spPr/>
        <p:txBody>
          <a:bodyPr/>
          <a:lstStyle/>
          <a:p>
            <a:r>
              <a:rPr lang="en-US" dirty="0"/>
              <a:t>SHOCKWAVE: DYNAMIC MARKET PROPERTIES</a:t>
            </a:r>
          </a:p>
        </p:txBody>
      </p:sp>
      <p:sp>
        <p:nvSpPr>
          <p:cNvPr id="3" name="Content Placeholder 2">
            <a:extLst>
              <a:ext uri="{FF2B5EF4-FFF2-40B4-BE49-F238E27FC236}">
                <a16:creationId xmlns:a16="http://schemas.microsoft.com/office/drawing/2014/main" id="{F0913AEF-ED1D-902C-20CF-82089E7668DB}"/>
              </a:ext>
            </a:extLst>
          </p:cNvPr>
          <p:cNvSpPr>
            <a:spLocks noGrp="1"/>
          </p:cNvSpPr>
          <p:nvPr>
            <p:ph idx="1"/>
          </p:nvPr>
        </p:nvSpPr>
        <p:spPr>
          <a:xfrm>
            <a:off x="246433" y="1600201"/>
            <a:ext cx="5953328" cy="4525963"/>
          </a:xfrm>
        </p:spPr>
        <p:txBody>
          <a:bodyPr vert="horz" lIns="121920" tIns="60960" rIns="121920" bIns="60960" rtlCol="0" anchor="t">
            <a:normAutofit/>
          </a:bodyPr>
          <a:lstStyle/>
          <a:p>
            <a:pPr marL="0" indent="0">
              <a:buNone/>
            </a:pPr>
            <a:r>
              <a:rPr lang="en-US" sz="2400" dirty="0"/>
              <a:t>Maximizes Nash Social Welfare over time</a:t>
            </a:r>
          </a:p>
          <a:p>
            <a:pPr marL="0" indent="0">
              <a:buNone/>
            </a:pPr>
            <a:endParaRPr lang="en-US" sz="2400" dirty="0"/>
          </a:p>
          <a:p>
            <a:pPr marL="0" indent="0">
              <a:buNone/>
            </a:pPr>
            <a:endParaRPr lang="en-US" sz="2400" dirty="0"/>
          </a:p>
        </p:txBody>
      </p:sp>
      <p:sp>
        <p:nvSpPr>
          <p:cNvPr id="4" name="Content Placeholder 2">
            <a:extLst>
              <a:ext uri="{FF2B5EF4-FFF2-40B4-BE49-F238E27FC236}">
                <a16:creationId xmlns:a16="http://schemas.microsoft.com/office/drawing/2014/main" id="{813D7B3D-477D-D947-F45F-B12C7AC33B0A}"/>
              </a:ext>
            </a:extLst>
          </p:cNvPr>
          <p:cNvSpPr txBox="1">
            <a:spLocks/>
          </p:cNvSpPr>
          <p:nvPr/>
        </p:nvSpPr>
        <p:spPr>
          <a:xfrm>
            <a:off x="6338111" y="1600201"/>
            <a:ext cx="5953328" cy="4525963"/>
          </a:xfrm>
          <a:prstGeom prst="rect">
            <a:avLst/>
          </a:prstGeom>
        </p:spPr>
        <p:txBody>
          <a:bodyPr vert="horz" lIns="121920" tIns="60960" rIns="121920" bIns="60960" rtlCol="0" anchor="t">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09585">
              <a:buNone/>
            </a:pPr>
            <a:r>
              <a:rPr lang="en-US" dirty="0">
                <a:solidFill>
                  <a:prstClr val="black"/>
                </a:solidFill>
                <a:latin typeface="Gill Sans MT"/>
              </a:rPr>
              <a:t>Minimizes product of FTF over time</a:t>
            </a:r>
          </a:p>
          <a:p>
            <a:pPr marL="0" indent="0" defTabSz="609585">
              <a:buNone/>
            </a:pPr>
            <a:endParaRPr lang="en-US" dirty="0">
              <a:solidFill>
                <a:prstClr val="black"/>
              </a:solidFill>
              <a:latin typeface="Gill Sans MT"/>
            </a:endParaRPr>
          </a:p>
          <a:p>
            <a:pPr marL="0" indent="0" defTabSz="609585">
              <a:buNone/>
            </a:pPr>
            <a:r>
              <a:rPr lang="en-US" dirty="0">
                <a:solidFill>
                  <a:prstClr val="black"/>
                </a:solidFill>
                <a:latin typeface="Gill Sans MT"/>
              </a:rPr>
              <a:t>Minimize</a:t>
            </a:r>
          </a:p>
        </p:txBody>
      </p:sp>
      <p:sp>
        <p:nvSpPr>
          <p:cNvPr id="5" name="TextBox 4">
            <a:extLst>
              <a:ext uri="{FF2B5EF4-FFF2-40B4-BE49-F238E27FC236}">
                <a16:creationId xmlns:a16="http://schemas.microsoft.com/office/drawing/2014/main" id="{B61C06B3-0B51-A9B2-5C7D-49E98067723C}"/>
              </a:ext>
            </a:extLst>
          </p:cNvPr>
          <p:cNvSpPr txBox="1"/>
          <p:nvPr/>
        </p:nvSpPr>
        <p:spPr>
          <a:xfrm>
            <a:off x="2116731" y="5343955"/>
            <a:ext cx="2230027" cy="502766"/>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Efficiency</a:t>
            </a:r>
          </a:p>
        </p:txBody>
      </p:sp>
      <p:sp>
        <p:nvSpPr>
          <p:cNvPr id="6" name="TextBox 5">
            <a:extLst>
              <a:ext uri="{FF2B5EF4-FFF2-40B4-BE49-F238E27FC236}">
                <a16:creationId xmlns:a16="http://schemas.microsoft.com/office/drawing/2014/main" id="{FB24D420-AC7A-3944-A9FB-10C9181B7257}"/>
              </a:ext>
            </a:extLst>
          </p:cNvPr>
          <p:cNvSpPr txBox="1"/>
          <p:nvPr/>
        </p:nvSpPr>
        <p:spPr>
          <a:xfrm>
            <a:off x="8199761" y="5343955"/>
            <a:ext cx="2230027" cy="502766"/>
          </a:xfrm>
          <a:prstGeom prst="rect">
            <a:avLst/>
          </a:prstGeom>
          <a:solidFill>
            <a:schemeClr val="accent3">
              <a:lumMod val="40000"/>
              <a:lumOff val="60000"/>
            </a:schemeClr>
          </a:solidFill>
        </p:spPr>
        <p:txBody>
          <a:bodyPr wrap="square" rtlCol="0">
            <a:spAutoFit/>
          </a:bodyPr>
          <a:lstStyle/>
          <a:p>
            <a:pPr algn="ctr" defTabSz="609585"/>
            <a:r>
              <a:rPr lang="en-US" sz="2667" dirty="0">
                <a:solidFill>
                  <a:srgbClr val="F79646">
                    <a:lumMod val="75000"/>
                  </a:srgbClr>
                </a:solidFill>
                <a:latin typeface="Oswald" panose="02000503000000000000" pitchFamily="2" charset="0"/>
                <a:ea typeface="Helvetica Neue" panose="02000503000000020004" pitchFamily="2" charset="0"/>
                <a:cs typeface="Helvetica Neue" panose="02000503000000020004" pitchFamily="2" charset="0"/>
              </a:rPr>
              <a:t>Fairness</a:t>
            </a:r>
          </a:p>
        </p:txBody>
      </p:sp>
      <p:pic>
        <p:nvPicPr>
          <p:cNvPr id="7" name="Picture 6">
            <a:extLst>
              <a:ext uri="{FF2B5EF4-FFF2-40B4-BE49-F238E27FC236}">
                <a16:creationId xmlns:a16="http://schemas.microsoft.com/office/drawing/2014/main" id="{D51C9065-769D-3E6F-D7C6-D478B4CC2BC7}"/>
              </a:ext>
            </a:extLst>
          </p:cNvPr>
          <p:cNvPicPr>
            <a:picLocks noChangeAspect="1"/>
          </p:cNvPicPr>
          <p:nvPr/>
        </p:nvPicPr>
        <p:blipFill rotWithShape="1">
          <a:blip r:embed="rId3"/>
          <a:srcRect t="-4873" r="32427" b="50072"/>
          <a:stretch/>
        </p:blipFill>
        <p:spPr>
          <a:xfrm>
            <a:off x="68202" y="3319376"/>
            <a:ext cx="3816977" cy="731392"/>
          </a:xfrm>
          <a:prstGeom prst="rect">
            <a:avLst/>
          </a:prstGeom>
        </p:spPr>
      </p:pic>
      <p:cxnSp>
        <p:nvCxnSpPr>
          <p:cNvPr id="9" name="Straight Connector 8">
            <a:extLst>
              <a:ext uri="{FF2B5EF4-FFF2-40B4-BE49-F238E27FC236}">
                <a16:creationId xmlns:a16="http://schemas.microsoft.com/office/drawing/2014/main" id="{A735E3A4-D5BB-BBC7-D946-8FC906B4640F}"/>
              </a:ext>
            </a:extLst>
          </p:cNvPr>
          <p:cNvCxnSpPr/>
          <p:nvPr/>
        </p:nvCxnSpPr>
        <p:spPr>
          <a:xfrm>
            <a:off x="6208408" y="1389205"/>
            <a:ext cx="0" cy="50829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379D113-3ABF-22C2-D9FC-36BAE85BF9CC}"/>
              </a:ext>
            </a:extLst>
          </p:cNvPr>
          <p:cNvPicPr>
            <a:picLocks noChangeAspect="1"/>
          </p:cNvPicPr>
          <p:nvPr/>
        </p:nvPicPr>
        <p:blipFill rotWithShape="1">
          <a:blip r:embed="rId3"/>
          <a:srcRect l="67736" b="45200"/>
          <a:stretch/>
        </p:blipFill>
        <p:spPr>
          <a:xfrm>
            <a:off x="3950029" y="3369253"/>
            <a:ext cx="1822483" cy="731392"/>
          </a:xfrm>
          <a:prstGeom prst="rect">
            <a:avLst/>
          </a:prstGeom>
        </p:spPr>
      </p:pic>
      <p:pic>
        <p:nvPicPr>
          <p:cNvPr id="11" name="Picture 10">
            <a:extLst>
              <a:ext uri="{FF2B5EF4-FFF2-40B4-BE49-F238E27FC236}">
                <a16:creationId xmlns:a16="http://schemas.microsoft.com/office/drawing/2014/main" id="{42DA696D-4AA8-F611-073E-AFC1AFC1BD9F}"/>
              </a:ext>
            </a:extLst>
          </p:cNvPr>
          <p:cNvPicPr>
            <a:picLocks noChangeAspect="1"/>
          </p:cNvPicPr>
          <p:nvPr/>
        </p:nvPicPr>
        <p:blipFill>
          <a:blip r:embed="rId4"/>
          <a:stretch>
            <a:fillRect/>
          </a:stretch>
        </p:blipFill>
        <p:spPr>
          <a:xfrm>
            <a:off x="2725789" y="2737657"/>
            <a:ext cx="2603279" cy="429584"/>
          </a:xfrm>
          <a:prstGeom prst="rect">
            <a:avLst/>
          </a:prstGeom>
        </p:spPr>
      </p:pic>
      <p:sp>
        <p:nvSpPr>
          <p:cNvPr id="13" name="TextBox 12">
            <a:extLst>
              <a:ext uri="{FF2B5EF4-FFF2-40B4-BE49-F238E27FC236}">
                <a16:creationId xmlns:a16="http://schemas.microsoft.com/office/drawing/2014/main" id="{A6D37771-454E-1E14-F268-76AAEF35EE69}"/>
              </a:ext>
            </a:extLst>
          </p:cNvPr>
          <p:cNvSpPr txBox="1"/>
          <p:nvPr/>
        </p:nvSpPr>
        <p:spPr>
          <a:xfrm>
            <a:off x="60528" y="4439738"/>
            <a:ext cx="6147880" cy="461665"/>
          </a:xfrm>
          <a:prstGeom prst="rect">
            <a:avLst/>
          </a:prstGeom>
          <a:noFill/>
        </p:spPr>
        <p:txBody>
          <a:bodyPr wrap="square">
            <a:spAutoFit/>
          </a:bodyPr>
          <a:lstStyle/>
          <a:p>
            <a:pPr algn="ctr" defTabSz="609585"/>
            <a:r>
              <a:rPr lang="en-US" sz="2400" dirty="0">
                <a:solidFill>
                  <a:prstClr val="black"/>
                </a:solidFill>
                <a:latin typeface="Gill Sans MT"/>
              </a:rPr>
              <a:t>Maximizes cluster-wide utility</a:t>
            </a:r>
          </a:p>
        </p:txBody>
      </p:sp>
      <p:pic>
        <p:nvPicPr>
          <p:cNvPr id="16" name="Picture 15">
            <a:extLst>
              <a:ext uri="{FF2B5EF4-FFF2-40B4-BE49-F238E27FC236}">
                <a16:creationId xmlns:a16="http://schemas.microsoft.com/office/drawing/2014/main" id="{51E42E09-20DA-2E9C-F410-0EAF19E0AB70}"/>
              </a:ext>
            </a:extLst>
          </p:cNvPr>
          <p:cNvPicPr>
            <a:picLocks noChangeAspect="1"/>
          </p:cNvPicPr>
          <p:nvPr/>
        </p:nvPicPr>
        <p:blipFill>
          <a:blip r:embed="rId5"/>
          <a:stretch>
            <a:fillRect/>
          </a:stretch>
        </p:blipFill>
        <p:spPr>
          <a:xfrm>
            <a:off x="7723197" y="2426554"/>
            <a:ext cx="953129" cy="605517"/>
          </a:xfrm>
          <a:prstGeom prst="rect">
            <a:avLst/>
          </a:prstGeom>
        </p:spPr>
      </p:pic>
      <p:sp>
        <p:nvSpPr>
          <p:cNvPr id="18" name="TextBox 17">
            <a:extLst>
              <a:ext uri="{FF2B5EF4-FFF2-40B4-BE49-F238E27FC236}">
                <a16:creationId xmlns:a16="http://schemas.microsoft.com/office/drawing/2014/main" id="{1F8D4473-CE81-4F22-612E-04612FD214B7}"/>
              </a:ext>
            </a:extLst>
          </p:cNvPr>
          <p:cNvSpPr txBox="1"/>
          <p:nvPr/>
        </p:nvSpPr>
        <p:spPr>
          <a:xfrm>
            <a:off x="5461356" y="3196893"/>
            <a:ext cx="7352829" cy="895694"/>
          </a:xfrm>
          <a:prstGeom prst="rect">
            <a:avLst/>
          </a:prstGeom>
          <a:noFill/>
        </p:spPr>
        <p:txBody>
          <a:bodyPr wrap="square">
            <a:spAutoFit/>
          </a:bodyPr>
          <a:lstStyle/>
          <a:p>
            <a:pPr marL="1380032" lvl="2" defTabSz="609585">
              <a:lnSpc>
                <a:spcPct val="105000"/>
              </a:lnSpc>
              <a:spcBef>
                <a:spcPts val="400"/>
              </a:spcBef>
              <a:buClr>
                <a:prstClr val="black"/>
              </a:buClr>
              <a:buSzPts val="1700"/>
            </a:pPr>
            <a:r>
              <a:rPr lang="en-GB" sz="2400" dirty="0">
                <a:solidFill>
                  <a:prstClr val="black"/>
                </a:solidFill>
                <a:latin typeface="Gill Sans MT"/>
                <a:sym typeface="+mn-ea"/>
              </a:rPr>
              <a:t>= (Finish time in </a:t>
            </a:r>
            <a:r>
              <a:rPr lang="en-GB" altLang="en-GB" sz="2400" dirty="0">
                <a:solidFill>
                  <a:prstClr val="black"/>
                </a:solidFill>
                <a:latin typeface="Gill Sans MT"/>
                <a:sym typeface="+mn-ea"/>
              </a:rPr>
              <a:t>a </a:t>
            </a:r>
            <a:r>
              <a:rPr lang="en-GB" sz="2400" dirty="0">
                <a:solidFill>
                  <a:prstClr val="black"/>
                </a:solidFill>
                <a:latin typeface="Gill Sans MT"/>
                <a:sym typeface="+mn-ea"/>
              </a:rPr>
              <a:t>shared cluster) </a:t>
            </a:r>
          </a:p>
          <a:p>
            <a:pPr marL="1380032" lvl="2" defTabSz="609585">
              <a:lnSpc>
                <a:spcPct val="105000"/>
              </a:lnSpc>
              <a:spcBef>
                <a:spcPts val="400"/>
              </a:spcBef>
              <a:buClr>
                <a:prstClr val="black"/>
              </a:buClr>
              <a:buSzPts val="1700"/>
            </a:pPr>
            <a:r>
              <a:rPr lang="en-GB" sz="2400" dirty="0">
                <a:solidFill>
                  <a:prstClr val="black"/>
                </a:solidFill>
                <a:latin typeface="Gill Sans MT"/>
                <a:sym typeface="+mn-ea"/>
              </a:rPr>
              <a:t>   (Finish</a:t>
            </a:r>
            <a:r>
              <a:rPr lang="en-GB" sz="2400" i="1" dirty="0">
                <a:solidFill>
                  <a:prstClr val="black"/>
                </a:solidFill>
                <a:latin typeface="Gill Sans MT"/>
                <a:sym typeface="+mn-ea"/>
              </a:rPr>
              <a:t> </a:t>
            </a:r>
            <a:r>
              <a:rPr lang="en-GB" sz="2400" dirty="0">
                <a:solidFill>
                  <a:prstClr val="black"/>
                </a:solidFill>
                <a:latin typeface="Gill Sans MT"/>
                <a:sym typeface="+mn-ea"/>
              </a:rPr>
              <a:t>in </a:t>
            </a:r>
            <a:r>
              <a:rPr lang="en-GB" altLang="en-GB" sz="2400" dirty="0">
                <a:solidFill>
                  <a:prstClr val="black"/>
                </a:solidFill>
                <a:latin typeface="Gill Sans MT"/>
                <a:sym typeface="+mn-ea"/>
              </a:rPr>
              <a:t>an 1/N </a:t>
            </a:r>
            <a:r>
              <a:rPr lang="en-GB" sz="2400" dirty="0">
                <a:solidFill>
                  <a:prstClr val="black"/>
                </a:solidFill>
                <a:latin typeface="Gill Sans MT"/>
                <a:sym typeface="+mn-ea"/>
              </a:rPr>
              <a:t>exclusive cluster)</a:t>
            </a:r>
            <a:endParaRPr lang="en-GB" sz="2400" dirty="0">
              <a:solidFill>
                <a:prstClr val="black"/>
              </a:solidFill>
              <a:latin typeface="Gill Sans MT"/>
            </a:endParaRPr>
          </a:p>
        </p:txBody>
      </p:sp>
      <p:pic>
        <p:nvPicPr>
          <p:cNvPr id="19" name="Picture 18">
            <a:extLst>
              <a:ext uri="{FF2B5EF4-FFF2-40B4-BE49-F238E27FC236}">
                <a16:creationId xmlns:a16="http://schemas.microsoft.com/office/drawing/2014/main" id="{63463A41-726F-6787-E64A-880600DB4A03}"/>
              </a:ext>
            </a:extLst>
          </p:cNvPr>
          <p:cNvPicPr>
            <a:picLocks noChangeAspect="1"/>
          </p:cNvPicPr>
          <p:nvPr/>
        </p:nvPicPr>
        <p:blipFill rotWithShape="1">
          <a:blip r:embed="rId5"/>
          <a:srcRect l="62724" t="18152"/>
          <a:stretch/>
        </p:blipFill>
        <p:spPr>
          <a:xfrm>
            <a:off x="6485108" y="3185259"/>
            <a:ext cx="355285" cy="495603"/>
          </a:xfrm>
          <a:prstGeom prst="rect">
            <a:avLst/>
          </a:prstGeom>
        </p:spPr>
      </p:pic>
      <p:cxnSp>
        <p:nvCxnSpPr>
          <p:cNvPr id="21" name="Straight Connector 20">
            <a:extLst>
              <a:ext uri="{FF2B5EF4-FFF2-40B4-BE49-F238E27FC236}">
                <a16:creationId xmlns:a16="http://schemas.microsoft.com/office/drawing/2014/main" id="{2C6645A0-8CD5-413F-9A77-274CB4AB4902}"/>
              </a:ext>
            </a:extLst>
          </p:cNvPr>
          <p:cNvCxnSpPr/>
          <p:nvPr/>
        </p:nvCxnSpPr>
        <p:spPr>
          <a:xfrm>
            <a:off x="7276289" y="3680861"/>
            <a:ext cx="414704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8493450-FC51-61D8-893F-E1722B7ECC1A}"/>
              </a:ext>
            </a:extLst>
          </p:cNvPr>
          <p:cNvSpPr txBox="1"/>
          <p:nvPr/>
        </p:nvSpPr>
        <p:spPr>
          <a:xfrm>
            <a:off x="6485108" y="4383933"/>
            <a:ext cx="4938224" cy="461665"/>
          </a:xfrm>
          <a:prstGeom prst="rect">
            <a:avLst/>
          </a:prstGeom>
          <a:noFill/>
        </p:spPr>
        <p:txBody>
          <a:bodyPr wrap="square" rtlCol="0">
            <a:spAutoFit/>
          </a:bodyPr>
          <a:lstStyle/>
          <a:p>
            <a:pPr algn="ctr" defTabSz="609585"/>
            <a:r>
              <a:rPr lang="en-US" sz="2400" dirty="0">
                <a:solidFill>
                  <a:prstClr val="black"/>
                </a:solidFill>
                <a:latin typeface="Gill Sans MT"/>
              </a:rPr>
              <a:t>Provides sharing incentive</a:t>
            </a:r>
          </a:p>
        </p:txBody>
      </p:sp>
    </p:spTree>
    <p:extLst>
      <p:ext uri="{BB962C8B-B14F-4D97-AF65-F5344CB8AC3E}">
        <p14:creationId xmlns:p14="http://schemas.microsoft.com/office/powerpoint/2010/main" val="39646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8"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A884-D79E-C821-FA14-CA9DA79B65A6}"/>
              </a:ext>
            </a:extLst>
          </p:cNvPr>
          <p:cNvSpPr>
            <a:spLocks noGrp="1"/>
          </p:cNvSpPr>
          <p:nvPr>
            <p:ph type="title"/>
          </p:nvPr>
        </p:nvSpPr>
        <p:spPr/>
        <p:txBody>
          <a:bodyPr/>
          <a:lstStyle/>
          <a:p>
            <a:r>
              <a:rPr lang="en-US" dirty="0"/>
              <a:t>SHOCKWAVE ARCHITECTURE</a:t>
            </a:r>
          </a:p>
        </p:txBody>
      </p:sp>
      <p:pic>
        <p:nvPicPr>
          <p:cNvPr id="4" name="Picture 3">
            <a:extLst>
              <a:ext uri="{FF2B5EF4-FFF2-40B4-BE49-F238E27FC236}">
                <a16:creationId xmlns:a16="http://schemas.microsoft.com/office/drawing/2014/main" id="{1E6968B3-53AF-0C97-F3B1-A58FA03A0859}"/>
              </a:ext>
            </a:extLst>
          </p:cNvPr>
          <p:cNvPicPr>
            <a:picLocks noChangeAspect="1"/>
          </p:cNvPicPr>
          <p:nvPr/>
        </p:nvPicPr>
        <p:blipFill>
          <a:blip r:embed="rId3"/>
          <a:stretch>
            <a:fillRect/>
          </a:stretch>
        </p:blipFill>
        <p:spPr>
          <a:xfrm>
            <a:off x="379078" y="1455888"/>
            <a:ext cx="11433844" cy="4676507"/>
          </a:xfrm>
          <a:prstGeom prst="rect">
            <a:avLst/>
          </a:prstGeom>
        </p:spPr>
      </p:pic>
    </p:spTree>
    <p:extLst>
      <p:ext uri="{BB962C8B-B14F-4D97-AF65-F5344CB8AC3E}">
        <p14:creationId xmlns:p14="http://schemas.microsoft.com/office/powerpoint/2010/main" val="2049908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A884-D79E-C821-FA14-CA9DA79B65A6}"/>
              </a:ext>
            </a:extLst>
          </p:cNvPr>
          <p:cNvSpPr>
            <a:spLocks noGrp="1"/>
          </p:cNvSpPr>
          <p:nvPr>
            <p:ph type="title"/>
          </p:nvPr>
        </p:nvSpPr>
        <p:spPr/>
        <p:txBody>
          <a:bodyPr/>
          <a:lstStyle/>
          <a:p>
            <a:r>
              <a:rPr lang="en-US" dirty="0"/>
              <a:t>SHOCKWAVE ARCHITECTURE</a:t>
            </a:r>
          </a:p>
        </p:txBody>
      </p:sp>
      <p:pic>
        <p:nvPicPr>
          <p:cNvPr id="5" name="Picture 4">
            <a:extLst>
              <a:ext uri="{FF2B5EF4-FFF2-40B4-BE49-F238E27FC236}">
                <a16:creationId xmlns:a16="http://schemas.microsoft.com/office/drawing/2014/main" id="{9F6D6825-1824-6F2D-8858-584FCB6E6149}"/>
              </a:ext>
            </a:extLst>
          </p:cNvPr>
          <p:cNvPicPr>
            <a:picLocks noChangeAspect="1"/>
          </p:cNvPicPr>
          <p:nvPr/>
        </p:nvPicPr>
        <p:blipFill>
          <a:blip r:embed="rId3"/>
          <a:stretch>
            <a:fillRect/>
          </a:stretch>
        </p:blipFill>
        <p:spPr>
          <a:xfrm>
            <a:off x="940124" y="1628760"/>
            <a:ext cx="11433845" cy="4676507"/>
          </a:xfrm>
          <a:prstGeom prst="rect">
            <a:avLst/>
          </a:prstGeom>
        </p:spPr>
      </p:pic>
    </p:spTree>
    <p:extLst>
      <p:ext uri="{BB962C8B-B14F-4D97-AF65-F5344CB8AC3E}">
        <p14:creationId xmlns:p14="http://schemas.microsoft.com/office/powerpoint/2010/main" val="6883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A884-D79E-C821-FA14-CA9DA79B65A6}"/>
              </a:ext>
            </a:extLst>
          </p:cNvPr>
          <p:cNvSpPr>
            <a:spLocks noGrp="1"/>
          </p:cNvSpPr>
          <p:nvPr>
            <p:ph type="title"/>
          </p:nvPr>
        </p:nvSpPr>
        <p:spPr/>
        <p:txBody>
          <a:bodyPr/>
          <a:lstStyle/>
          <a:p>
            <a:r>
              <a:rPr lang="en-US" dirty="0"/>
              <a:t>SHOCKWAVE ARCHITECTURE</a:t>
            </a:r>
          </a:p>
        </p:txBody>
      </p:sp>
      <p:pic>
        <p:nvPicPr>
          <p:cNvPr id="6" name="Picture 5">
            <a:extLst>
              <a:ext uri="{FF2B5EF4-FFF2-40B4-BE49-F238E27FC236}">
                <a16:creationId xmlns:a16="http://schemas.microsoft.com/office/drawing/2014/main" id="{72C2E057-26E2-0220-FBC3-DC4C2E634A15}"/>
              </a:ext>
            </a:extLst>
          </p:cNvPr>
          <p:cNvPicPr>
            <a:picLocks noChangeAspect="1"/>
          </p:cNvPicPr>
          <p:nvPr/>
        </p:nvPicPr>
        <p:blipFill rotWithShape="1">
          <a:blip r:embed="rId3"/>
          <a:srcRect r="12096"/>
          <a:stretch/>
        </p:blipFill>
        <p:spPr>
          <a:xfrm>
            <a:off x="940129" y="1610561"/>
            <a:ext cx="10050868" cy="4676505"/>
          </a:xfrm>
          <a:prstGeom prst="rect">
            <a:avLst/>
          </a:prstGeom>
        </p:spPr>
      </p:pic>
    </p:spTree>
    <p:extLst>
      <p:ext uri="{BB962C8B-B14F-4D97-AF65-F5344CB8AC3E}">
        <p14:creationId xmlns:p14="http://schemas.microsoft.com/office/powerpoint/2010/main" val="1497671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PlaceHolder 2"/>
          <p:cNvSpPr>
            <a:spLocks noGrp="1"/>
          </p:cNvSpPr>
          <p:nvPr>
            <p:ph/>
          </p:nvPr>
        </p:nvSpPr>
        <p:spPr>
          <a:xfrm>
            <a:off x="276685" y="552941"/>
            <a:ext cx="11888660" cy="5252936"/>
          </a:xfrm>
          <a:prstGeom prst="rect">
            <a:avLst/>
          </a:prstGeom>
          <a:noFill/>
          <a:ln w="0">
            <a:noFill/>
          </a:ln>
        </p:spPr>
        <p:txBody>
          <a:bodyPr vert="horz" lIns="0" tIns="0" rIns="0" bIns="0" rtlCol="0" anchor="t">
            <a:normAutofit/>
          </a:bodyPr>
          <a:lstStyle/>
          <a:p>
            <a:pPr marL="522235" indent="-391676">
              <a:spcBef>
                <a:spcPts val="1712"/>
              </a:spcBef>
              <a:buClr>
                <a:srgbClr val="000000"/>
              </a:buClr>
              <a:buSzPct val="45000"/>
              <a:buFont typeface="Wingdings" panose="05000000000000000000" pitchFamily="2" charset="2"/>
              <a:buChar char=""/>
            </a:pPr>
            <a:endParaRPr lang="en-US" sz="2903" spc="-1" dirty="0">
              <a:latin typeface="Arial" panose="020B0604020202020204"/>
            </a:endParaRPr>
          </a:p>
          <a:p>
            <a:pPr marL="1045238" lvl="1" indent="-391676">
              <a:spcBef>
                <a:spcPts val="1373"/>
              </a:spcBef>
              <a:buClr>
                <a:srgbClr val="000000"/>
              </a:buClr>
              <a:buSzPct val="75000"/>
              <a:buFont typeface="Symbol" panose="05050102010706020507" charset="2"/>
              <a:buChar char=""/>
            </a:pPr>
            <a:endParaRPr lang="en-US" sz="2661" spc="-1" dirty="0">
              <a:latin typeface="Arial" panose="020B0604020202020204"/>
            </a:endParaRPr>
          </a:p>
          <a:p>
            <a:pPr marL="1045238" lvl="1" indent="-391676">
              <a:spcBef>
                <a:spcPts val="1373"/>
              </a:spcBef>
              <a:buClr>
                <a:srgbClr val="000000"/>
              </a:buClr>
              <a:buSzPct val="75000"/>
              <a:buFont typeface="Symbol" panose="05050102010706020507" charset="2"/>
              <a:buChar char=""/>
            </a:pPr>
            <a:endParaRPr lang="en-US" sz="2661" spc="-1" dirty="0">
              <a:latin typeface="Arial" panose="020B0604020202020204"/>
            </a:endParaRPr>
          </a:p>
          <a:p>
            <a:pPr marL="522235" indent="-391676">
              <a:spcBef>
                <a:spcPts val="1712"/>
              </a:spcBef>
              <a:buClr>
                <a:srgbClr val="000000"/>
              </a:buClr>
              <a:buSzPct val="45000"/>
              <a:buFont typeface="Wingdings" panose="05000000000000000000" pitchFamily="2" charset="2"/>
              <a:buChar char=""/>
            </a:pPr>
            <a:endParaRPr lang="en-US" sz="2661" spc="-1" dirty="0">
              <a:latin typeface="Arial" panose="020B0604020202020204"/>
            </a:endParaRPr>
          </a:p>
          <a:p>
            <a:pPr marL="522235" indent="-391676">
              <a:spcBef>
                <a:spcPts val="1712"/>
              </a:spcBef>
              <a:buClr>
                <a:srgbClr val="000000"/>
              </a:buClr>
              <a:buSzPct val="45000"/>
              <a:buFont typeface="Wingdings" panose="05000000000000000000" pitchFamily="2" charset="2"/>
              <a:buChar char=""/>
            </a:pPr>
            <a:endParaRPr lang="en-US" sz="2661" spc="-1" dirty="0">
              <a:latin typeface="Arial" panose="020B0604020202020204"/>
            </a:endParaRPr>
          </a:p>
          <a:p>
            <a:pPr marL="522235" indent="-391676">
              <a:spcBef>
                <a:spcPts val="1712"/>
              </a:spcBef>
              <a:buClr>
                <a:srgbClr val="000000"/>
              </a:buClr>
              <a:buSzPct val="45000"/>
              <a:buFont typeface="Wingdings" panose="05000000000000000000" pitchFamily="2" charset="2"/>
              <a:buChar char=""/>
            </a:pPr>
            <a:endParaRPr lang="en-US" sz="3871" spc="-1" dirty="0">
              <a:latin typeface="Arial" panose="020B0604020202020204"/>
            </a:endParaRPr>
          </a:p>
        </p:txBody>
      </p:sp>
      <p:sp>
        <p:nvSpPr>
          <p:cNvPr id="67" name="文本框 66"/>
          <p:cNvSpPr txBox="1"/>
          <p:nvPr/>
        </p:nvSpPr>
        <p:spPr>
          <a:xfrm>
            <a:off x="44854" y="1286042"/>
            <a:ext cx="7059209" cy="5392263"/>
          </a:xfrm>
          <a:prstGeom prst="rect">
            <a:avLst/>
          </a:prstGeom>
          <a:noFill/>
          <a:ln w="0">
            <a:noFill/>
          </a:ln>
        </p:spPr>
        <p:txBody>
          <a:bodyPr lIns="0" tIns="0" rIns="0" bIns="0" anchor="t">
            <a:normAutofit/>
          </a:bodyPr>
          <a:lstStyle/>
          <a:p>
            <a:pPr marL="521534" indent="-391150" defTabSz="609585">
              <a:spcBef>
                <a:spcPts val="533"/>
              </a:spcBef>
              <a:buClr>
                <a:srgbClr val="000000"/>
              </a:buClr>
              <a:buSzPct val="45000"/>
              <a:buFont typeface="Wingdings" panose="05000000000000000000" charset="0"/>
              <a:buChar char="n"/>
            </a:pPr>
            <a:r>
              <a:rPr lang="en-US" sz="2133" b="1" spc="-1" dirty="0">
                <a:solidFill>
                  <a:prstClr val="black"/>
                </a:solidFill>
                <a:latin typeface="Gill Sans MT" panose="020B0502020104020203" pitchFamily="34" charset="77"/>
              </a:rPr>
              <a:t>Testbeds</a:t>
            </a:r>
          </a:p>
          <a:p>
            <a:pPr marL="1131118" lvl="1" indent="-391150"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a:rPr>
              <a:t>32  Nvidia Quadro RTX5000 GPUs (16GB) at TACC</a:t>
            </a:r>
          </a:p>
          <a:p>
            <a:pPr marL="1131118" lvl="1" indent="-391150"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panose="020B0502020104020203" pitchFamily="34" charset="77"/>
              </a:rPr>
              <a:t>Simulated clusters with 64-256 GPUs</a:t>
            </a:r>
          </a:p>
          <a:p>
            <a:pPr marL="1131118" lvl="1" indent="-391150"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panose="020B0502020104020203" pitchFamily="34" charset="77"/>
              </a:rPr>
              <a:t>High simulation fidelity (&lt;5% deviation)</a:t>
            </a:r>
          </a:p>
          <a:p>
            <a:pPr marL="521534" indent="-391150" defTabSz="609585">
              <a:spcBef>
                <a:spcPts val="1712"/>
              </a:spcBef>
              <a:buClr>
                <a:srgbClr val="000000"/>
              </a:buClr>
              <a:buSzPct val="45000"/>
              <a:buFont typeface="Wingdings" panose="05000000000000000000" charset="0"/>
              <a:buChar char="n"/>
            </a:pPr>
            <a:endParaRPr lang="en-US" sz="1935" spc="-1" dirty="0">
              <a:solidFill>
                <a:prstClr val="black"/>
              </a:solidFill>
              <a:latin typeface="Arial" panose="020B0604020202020204"/>
              <a:cs typeface="Arial" panose="020B0604020202020204"/>
            </a:endParaRPr>
          </a:p>
        </p:txBody>
      </p:sp>
      <p:pic>
        <p:nvPicPr>
          <p:cNvPr id="2" name="图片 1"/>
          <p:cNvPicPr>
            <a:picLocks noChangeAspect="1"/>
          </p:cNvPicPr>
          <p:nvPr>
            <p:custDataLst>
              <p:tags r:id="rId1"/>
            </p:custDataLst>
          </p:nvPr>
        </p:nvPicPr>
        <p:blipFill>
          <a:blip r:embed="rId4"/>
          <a:stretch>
            <a:fillRect/>
          </a:stretch>
        </p:blipFill>
        <p:spPr>
          <a:xfrm>
            <a:off x="6621247" y="2579832"/>
            <a:ext cx="5194571" cy="2690209"/>
          </a:xfrm>
          <a:prstGeom prst="rect">
            <a:avLst/>
          </a:prstGeom>
        </p:spPr>
      </p:pic>
      <p:sp>
        <p:nvSpPr>
          <p:cNvPr id="5" name="文本框 4"/>
          <p:cNvSpPr txBox="1"/>
          <p:nvPr/>
        </p:nvSpPr>
        <p:spPr>
          <a:xfrm>
            <a:off x="-87334" y="3841732"/>
            <a:ext cx="6362657" cy="1989968"/>
          </a:xfrm>
          <a:prstGeom prst="rect">
            <a:avLst/>
          </a:prstGeom>
          <a:noFill/>
        </p:spPr>
        <p:txBody>
          <a:bodyPr wrap="square" rtlCol="0" anchor="t">
            <a:spAutoFit/>
          </a:bodyPr>
          <a:lstStyle/>
          <a:p>
            <a:pPr marL="522235" indent="-391676" defTabSz="609585">
              <a:spcBef>
                <a:spcPts val="533"/>
              </a:spcBef>
              <a:buClr>
                <a:srgbClr val="000000"/>
              </a:buClr>
              <a:buSzPct val="45000"/>
              <a:buFont typeface="Wingdings" panose="05000000000000000000" charset="0"/>
              <a:buChar char="n"/>
            </a:pPr>
            <a:r>
              <a:rPr lang="en-US" sz="2133" b="1" spc="-1" dirty="0">
                <a:solidFill>
                  <a:prstClr val="black"/>
                </a:solidFill>
                <a:latin typeface="Gill Sans MT" panose="020B0502020104020203" pitchFamily="34" charset="77"/>
                <a:sym typeface="+mn-ea"/>
              </a:rPr>
              <a:t>Workloads</a:t>
            </a:r>
          </a:p>
          <a:p>
            <a:pPr marL="1131820" lvl="1" indent="-391676"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panose="020B0502020104020203" pitchFamily="34" charset="77"/>
                <a:sym typeface="+mn-ea"/>
              </a:rPr>
              <a:t>Gavel Workload Generator (OSDI’20)</a:t>
            </a:r>
          </a:p>
          <a:p>
            <a:pPr marL="1131820" lvl="1" indent="-391676"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panose="020B0502020104020203" pitchFamily="34" charset="77"/>
                <a:sym typeface="+mn-ea"/>
              </a:rPr>
              <a:t>Microsoft’s Philly trace (ATC’19)</a:t>
            </a:r>
          </a:p>
          <a:p>
            <a:pPr marL="1131820" lvl="1" indent="-391676" defTabSz="609585">
              <a:spcBef>
                <a:spcPts val="533"/>
              </a:spcBef>
              <a:buClr>
                <a:srgbClr val="000000"/>
              </a:buClr>
              <a:buSzPct val="45000"/>
              <a:buFont typeface="Wingdings" panose="05000000000000000000" charset="0"/>
              <a:buChar char="n"/>
            </a:pPr>
            <a:r>
              <a:rPr lang="en-US" sz="2133" spc="-1" dirty="0">
                <a:solidFill>
                  <a:prstClr val="black"/>
                </a:solidFill>
                <a:latin typeface="Gill Sans MT" panose="020B0502020104020203" pitchFamily="34" charset="77"/>
                <a:sym typeface="+mn-ea"/>
              </a:rPr>
              <a:t>Mix of GNS and Accordion jobs (50%-50%)</a:t>
            </a:r>
          </a:p>
          <a:p>
            <a:pPr marL="740144" lvl="1" defTabSz="609585">
              <a:spcBef>
                <a:spcPts val="533"/>
              </a:spcBef>
              <a:buClr>
                <a:srgbClr val="000000"/>
              </a:buClr>
              <a:buSzPct val="45000"/>
            </a:pPr>
            <a:endParaRPr lang="en-US" altLang="en-US" sz="2133" spc="-1" dirty="0">
              <a:solidFill>
                <a:prstClr val="black"/>
              </a:solidFill>
              <a:latin typeface="Gill Sans MT" panose="020B0502020104020203" pitchFamily="34" charset="77"/>
              <a:sym typeface="+mn-ea"/>
            </a:endParaRPr>
          </a:p>
        </p:txBody>
      </p:sp>
      <p:sp>
        <p:nvSpPr>
          <p:cNvPr id="7" name="Title 1">
            <a:extLst>
              <a:ext uri="{FF2B5EF4-FFF2-40B4-BE49-F238E27FC236}">
                <a16:creationId xmlns:a16="http://schemas.microsoft.com/office/drawing/2014/main" id="{DDC9E230-5CF5-67A5-591E-67975401696B}"/>
              </a:ext>
            </a:extLst>
          </p:cNvPr>
          <p:cNvSpPr txBox="1">
            <a:spLocks/>
          </p:cNvSpPr>
          <p:nvPr/>
        </p:nvSpPr>
        <p:spPr>
          <a:xfrm>
            <a:off x="551619" y="-106969"/>
            <a:ext cx="10972800" cy="1143000"/>
          </a:xfrm>
          <a:prstGeom prst="rect">
            <a:avLst/>
          </a:prstGeom>
          <a:noFill/>
          <a:ln w="0">
            <a:noFill/>
          </a:ln>
        </p:spPr>
        <p:txBody>
          <a:bodyPr vert="horz" lIns="0" tIns="0" rIns="0" bIns="0" rtlCol="0" anchor="ctr">
            <a:noAutofit/>
          </a:bodyPr>
          <a:lstStyle>
            <a:lvl1pPr algn="ctr" defTabSz="457200" rtl="0" eaLnBrk="1" latinLnBrk="0" hangingPunct="1">
              <a:spcBef>
                <a:spcPct val="0"/>
              </a:spcBef>
              <a:buNone/>
              <a:defRPr sz="4400" kern="1200">
                <a:solidFill>
                  <a:schemeClr val="tx1"/>
                </a:solidFill>
                <a:latin typeface="Bebas Neue Regular"/>
                <a:ea typeface="+mj-ea"/>
                <a:cs typeface="Bebas Neue Regular"/>
              </a:defRPr>
            </a:lvl1pPr>
          </a:lstStyle>
          <a:p>
            <a:pPr defTabSz="609585"/>
            <a:r>
              <a:rPr lang="en-US" sz="5867" dirty="0">
                <a:solidFill>
                  <a:prstClr val="black"/>
                </a:solidFill>
              </a:rPr>
              <a:t>EVALUATION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498232"/>
            <a:ext cx="12192000" cy="5457985"/>
          </a:xfrm>
          <a:prstGeom prst="rect">
            <a:avLst/>
          </a:prstGeom>
          <a:noFill/>
          <a:ln w="0">
            <a:noFill/>
          </a:ln>
        </p:spPr>
        <p:txBody>
          <a:bodyPr lIns="0" tIns="0" rIns="0" bIns="0" anchor="t">
            <a:normAutofit/>
          </a:bodyPr>
          <a:lstStyle/>
          <a:p>
            <a:pPr marL="653562" lvl="1" defTabSz="609585">
              <a:spcBef>
                <a:spcPts val="1452"/>
              </a:spcBef>
              <a:buClr>
                <a:srgbClr val="000000"/>
              </a:buClr>
              <a:buSzPct val="75000"/>
            </a:pPr>
            <a:endParaRPr lang="en-US" sz="2000" b="1" spc="-1" dirty="0">
              <a:solidFill>
                <a:prstClr val="black"/>
              </a:solidFill>
              <a:latin typeface="Gill Sans MT" panose="020B0502020104020203" pitchFamily="34" charset="77"/>
            </a:endParaRPr>
          </a:p>
        </p:txBody>
      </p:sp>
      <p:sp>
        <p:nvSpPr>
          <p:cNvPr id="6" name="文本框 5"/>
          <p:cNvSpPr txBox="1"/>
          <p:nvPr>
            <p:custDataLst>
              <p:tags r:id="rId1"/>
            </p:custDataLst>
          </p:nvPr>
        </p:nvSpPr>
        <p:spPr>
          <a:xfrm>
            <a:off x="7772400" y="1359427"/>
            <a:ext cx="6026392" cy="420564"/>
          </a:xfrm>
          <a:prstGeom prst="rect">
            <a:avLst/>
          </a:prstGeom>
          <a:noFill/>
        </p:spPr>
        <p:txBody>
          <a:bodyPr wrap="square" rtlCol="0">
            <a:spAutoFit/>
          </a:bodyPr>
          <a:lstStyle/>
          <a:p>
            <a:pPr defTabSz="609585"/>
            <a:r>
              <a:rPr lang="en-US" altLang="zh-CN" sz="2133" dirty="0">
                <a:solidFill>
                  <a:prstClr val="black"/>
                </a:solidFill>
                <a:latin typeface="Gill Sans MT"/>
                <a:ea typeface="华文中宋" panose="02010600040101010101" pitchFamily="2" charset="-122"/>
              </a:rPr>
              <a:t>32-GPU Cluster in TACC, Gavel trace</a:t>
            </a:r>
            <a:endParaRPr lang="en-US" altLang="zh-CN" sz="2133" dirty="0">
              <a:solidFill>
                <a:prstClr val="black"/>
              </a:solidFill>
              <a:latin typeface="Gill Sans MT"/>
              <a:ea typeface="SimSun" panose="02010600030101010101" pitchFamily="2" charset="-122"/>
            </a:endParaRPr>
          </a:p>
        </p:txBody>
      </p:sp>
      <p:sp>
        <p:nvSpPr>
          <p:cNvPr id="3" name="Title 1">
            <a:extLst>
              <a:ext uri="{FF2B5EF4-FFF2-40B4-BE49-F238E27FC236}">
                <a16:creationId xmlns:a16="http://schemas.microsoft.com/office/drawing/2014/main" id="{0F24F239-1DDA-F7AB-847C-5603B3CCB520}"/>
              </a:ext>
            </a:extLst>
          </p:cNvPr>
          <p:cNvSpPr txBox="1">
            <a:spLocks/>
          </p:cNvSpPr>
          <p:nvPr/>
        </p:nvSpPr>
        <p:spPr>
          <a:xfrm>
            <a:off x="609600" y="0"/>
            <a:ext cx="10972800" cy="1143000"/>
          </a:xfrm>
          <a:prstGeom prst="rect">
            <a:avLst/>
          </a:prstGeom>
          <a:noFill/>
          <a:ln w="0">
            <a:noFill/>
          </a:ln>
        </p:spPr>
        <p:txBody>
          <a:bodyPr vert="horz" lIns="0" tIns="0" rIns="0" bIns="0" rtlCol="0" anchor="ctr">
            <a:noAutofit/>
          </a:bodyPr>
          <a:lstStyle>
            <a:lvl1pPr algn="ctr" defTabSz="457200" rtl="0" eaLnBrk="1" latinLnBrk="0" hangingPunct="1">
              <a:spcBef>
                <a:spcPct val="0"/>
              </a:spcBef>
              <a:buNone/>
              <a:defRPr sz="4400" kern="1200">
                <a:solidFill>
                  <a:schemeClr val="tx1"/>
                </a:solidFill>
                <a:latin typeface="Bebas Neue Regular"/>
                <a:ea typeface="+mj-ea"/>
                <a:cs typeface="Bebas Neue Regular"/>
              </a:defRPr>
            </a:lvl1pPr>
          </a:lstStyle>
          <a:p>
            <a:pPr defTabSz="609585"/>
            <a:r>
              <a:rPr lang="en-US" sz="5867" dirty="0">
                <a:solidFill>
                  <a:prstClr val="black"/>
                </a:solidFill>
              </a:rPr>
              <a:t>END-TO-END COMPARISONS</a:t>
            </a:r>
          </a:p>
        </p:txBody>
      </p:sp>
      <p:pic>
        <p:nvPicPr>
          <p:cNvPr id="17" name="Picture 16">
            <a:extLst>
              <a:ext uri="{FF2B5EF4-FFF2-40B4-BE49-F238E27FC236}">
                <a16:creationId xmlns:a16="http://schemas.microsoft.com/office/drawing/2014/main" id="{99034E6B-D985-5D4C-1FCB-B7C565E2D11B}"/>
              </a:ext>
            </a:extLst>
          </p:cNvPr>
          <p:cNvPicPr>
            <a:picLocks noChangeAspect="1"/>
          </p:cNvPicPr>
          <p:nvPr/>
        </p:nvPicPr>
        <p:blipFill>
          <a:blip r:embed="rId4"/>
          <a:stretch>
            <a:fillRect/>
          </a:stretch>
        </p:blipFill>
        <p:spPr>
          <a:xfrm>
            <a:off x="127001" y="1375695"/>
            <a:ext cx="6189132" cy="480709"/>
          </a:xfrm>
          <a:prstGeom prst="rect">
            <a:avLst/>
          </a:prstGeom>
        </p:spPr>
      </p:pic>
    </p:spTree>
    <p:extLst>
      <p:ext uri="{BB962C8B-B14F-4D97-AF65-F5344CB8AC3E}">
        <p14:creationId xmlns:p14="http://schemas.microsoft.com/office/powerpoint/2010/main" val="171489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498232"/>
            <a:ext cx="12192000" cy="5457985"/>
          </a:xfrm>
          <a:prstGeom prst="rect">
            <a:avLst/>
          </a:prstGeom>
          <a:noFill/>
          <a:ln w="0">
            <a:noFill/>
          </a:ln>
        </p:spPr>
        <p:txBody>
          <a:bodyPr lIns="0" tIns="0" rIns="0" bIns="0" anchor="t">
            <a:normAutofit/>
          </a:bodyPr>
          <a:lstStyle/>
          <a:p>
            <a:pPr marL="653562" lvl="1" defTabSz="609585">
              <a:spcBef>
                <a:spcPts val="1452"/>
              </a:spcBef>
              <a:buClr>
                <a:srgbClr val="000000"/>
              </a:buClr>
              <a:buSzPct val="75000"/>
            </a:pPr>
            <a:endParaRPr lang="en-US" sz="2000" b="1" spc="-1" dirty="0">
              <a:solidFill>
                <a:prstClr val="black"/>
              </a:solidFill>
              <a:latin typeface="Gill Sans MT" panose="020B0502020104020203" pitchFamily="34" charset="77"/>
            </a:endParaRPr>
          </a:p>
        </p:txBody>
      </p:sp>
      <p:sp>
        <p:nvSpPr>
          <p:cNvPr id="6" name="文本框 5"/>
          <p:cNvSpPr txBox="1"/>
          <p:nvPr>
            <p:custDataLst>
              <p:tags r:id="rId1"/>
            </p:custDataLst>
          </p:nvPr>
        </p:nvSpPr>
        <p:spPr>
          <a:xfrm>
            <a:off x="7772400" y="1359427"/>
            <a:ext cx="6026392" cy="420564"/>
          </a:xfrm>
          <a:prstGeom prst="rect">
            <a:avLst/>
          </a:prstGeom>
          <a:noFill/>
        </p:spPr>
        <p:txBody>
          <a:bodyPr wrap="square" rtlCol="0">
            <a:spAutoFit/>
          </a:bodyPr>
          <a:lstStyle/>
          <a:p>
            <a:pPr defTabSz="609585"/>
            <a:r>
              <a:rPr lang="en-US" altLang="zh-CN" sz="2133" dirty="0">
                <a:solidFill>
                  <a:prstClr val="black"/>
                </a:solidFill>
                <a:latin typeface="Gill Sans MT"/>
                <a:ea typeface="华文中宋" panose="02010600040101010101" pitchFamily="2" charset="-122"/>
              </a:rPr>
              <a:t>32-GPU Cluster in TACC, Gavel trace</a:t>
            </a:r>
            <a:endParaRPr lang="en-US" altLang="zh-CN" sz="2133" dirty="0">
              <a:solidFill>
                <a:prstClr val="black"/>
              </a:solidFill>
              <a:latin typeface="Gill Sans MT"/>
              <a:ea typeface="SimSun" panose="02010600030101010101" pitchFamily="2" charset="-122"/>
            </a:endParaRPr>
          </a:p>
        </p:txBody>
      </p:sp>
      <p:sp>
        <p:nvSpPr>
          <p:cNvPr id="3" name="Title 1">
            <a:extLst>
              <a:ext uri="{FF2B5EF4-FFF2-40B4-BE49-F238E27FC236}">
                <a16:creationId xmlns:a16="http://schemas.microsoft.com/office/drawing/2014/main" id="{0F24F239-1DDA-F7AB-847C-5603B3CCB520}"/>
              </a:ext>
            </a:extLst>
          </p:cNvPr>
          <p:cNvSpPr txBox="1">
            <a:spLocks/>
          </p:cNvSpPr>
          <p:nvPr/>
        </p:nvSpPr>
        <p:spPr>
          <a:xfrm>
            <a:off x="609600" y="0"/>
            <a:ext cx="10972800" cy="1143000"/>
          </a:xfrm>
          <a:prstGeom prst="rect">
            <a:avLst/>
          </a:prstGeom>
          <a:noFill/>
          <a:ln w="0">
            <a:noFill/>
          </a:ln>
        </p:spPr>
        <p:txBody>
          <a:bodyPr vert="horz" lIns="0" tIns="0" rIns="0" bIns="0" rtlCol="0" anchor="ctr">
            <a:noAutofit/>
          </a:bodyPr>
          <a:lstStyle>
            <a:lvl1pPr algn="ctr" defTabSz="457200" rtl="0" eaLnBrk="1" latinLnBrk="0" hangingPunct="1">
              <a:spcBef>
                <a:spcPct val="0"/>
              </a:spcBef>
              <a:buNone/>
              <a:defRPr sz="4400" kern="1200">
                <a:solidFill>
                  <a:schemeClr val="tx1"/>
                </a:solidFill>
                <a:latin typeface="Bebas Neue Regular"/>
                <a:ea typeface="+mj-ea"/>
                <a:cs typeface="Bebas Neue Regular"/>
              </a:defRPr>
            </a:lvl1pPr>
          </a:lstStyle>
          <a:p>
            <a:pPr defTabSz="609585"/>
            <a:r>
              <a:rPr lang="en-US" sz="5867" dirty="0">
                <a:solidFill>
                  <a:prstClr val="black"/>
                </a:solidFill>
              </a:rPr>
              <a:t>END-TO-END COMPARISONS</a:t>
            </a:r>
          </a:p>
        </p:txBody>
      </p:sp>
      <p:graphicFrame>
        <p:nvGraphicFramePr>
          <p:cNvPr id="10" name="Chart 9">
            <a:extLst>
              <a:ext uri="{FF2B5EF4-FFF2-40B4-BE49-F238E27FC236}">
                <a16:creationId xmlns:a16="http://schemas.microsoft.com/office/drawing/2014/main" id="{CBB0276D-177F-73CE-8F17-D7B72DA6556D}"/>
              </a:ext>
            </a:extLst>
          </p:cNvPr>
          <p:cNvGraphicFramePr>
            <a:graphicFrameLocks/>
          </p:cNvGraphicFramePr>
          <p:nvPr/>
        </p:nvGraphicFramePr>
        <p:xfrm>
          <a:off x="0" y="2189469"/>
          <a:ext cx="3911600" cy="28437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EDC5E6C7-6C86-4FC1-1895-5F8725E062B6}"/>
              </a:ext>
            </a:extLst>
          </p:cNvPr>
          <p:cNvGraphicFramePr>
            <a:graphicFrameLocks/>
          </p:cNvGraphicFramePr>
          <p:nvPr/>
        </p:nvGraphicFramePr>
        <p:xfrm>
          <a:off x="8161866" y="1898883"/>
          <a:ext cx="4030135" cy="3657600"/>
        </p:xfrm>
        <a:graphic>
          <a:graphicData uri="http://schemas.openxmlformats.org/drawingml/2006/chart">
            <c:chart xmlns:c="http://schemas.openxmlformats.org/drawingml/2006/chart" xmlns:r="http://schemas.openxmlformats.org/officeDocument/2006/relationships" r:id="rId5"/>
          </a:graphicData>
        </a:graphic>
      </p:graphicFrame>
      <p:pic>
        <p:nvPicPr>
          <p:cNvPr id="17" name="Picture 16">
            <a:extLst>
              <a:ext uri="{FF2B5EF4-FFF2-40B4-BE49-F238E27FC236}">
                <a16:creationId xmlns:a16="http://schemas.microsoft.com/office/drawing/2014/main" id="{99034E6B-D985-5D4C-1FCB-B7C565E2D11B}"/>
              </a:ext>
            </a:extLst>
          </p:cNvPr>
          <p:cNvPicPr>
            <a:picLocks noChangeAspect="1"/>
          </p:cNvPicPr>
          <p:nvPr/>
        </p:nvPicPr>
        <p:blipFill>
          <a:blip r:embed="rId6"/>
          <a:stretch>
            <a:fillRect/>
          </a:stretch>
        </p:blipFill>
        <p:spPr>
          <a:xfrm>
            <a:off x="127001" y="1375695"/>
            <a:ext cx="6189132" cy="480709"/>
          </a:xfrm>
          <a:prstGeom prst="rect">
            <a:avLst/>
          </a:prstGeom>
        </p:spPr>
      </p:pic>
      <p:sp>
        <p:nvSpPr>
          <p:cNvPr id="18" name="TextBox 17">
            <a:extLst>
              <a:ext uri="{FF2B5EF4-FFF2-40B4-BE49-F238E27FC236}">
                <a16:creationId xmlns:a16="http://schemas.microsoft.com/office/drawing/2014/main" id="{BE21FBF5-CF54-DA15-C5DB-2ACDF2A6EF8D}"/>
              </a:ext>
            </a:extLst>
          </p:cNvPr>
          <p:cNvSpPr txBox="1"/>
          <p:nvPr/>
        </p:nvSpPr>
        <p:spPr>
          <a:xfrm>
            <a:off x="1557867" y="5717999"/>
            <a:ext cx="8737599" cy="461665"/>
          </a:xfrm>
          <a:prstGeom prst="rect">
            <a:avLst/>
          </a:prstGeom>
          <a:noFill/>
        </p:spPr>
        <p:txBody>
          <a:bodyPr wrap="square" rtlCol="0">
            <a:spAutoFit/>
          </a:bodyPr>
          <a:lstStyle/>
          <a:p>
            <a:pPr defTabSz="609585"/>
            <a:r>
              <a:rPr lang="en-US" sz="2400" dirty="0">
                <a:solidFill>
                  <a:prstClr val="black"/>
                </a:solidFill>
                <a:latin typeface="Gill Sans MT"/>
              </a:rPr>
              <a:t>Reduces </a:t>
            </a:r>
            <a:r>
              <a:rPr lang="en-US" sz="2400" dirty="0" err="1">
                <a:solidFill>
                  <a:srgbClr val="F79646">
                    <a:lumMod val="75000"/>
                  </a:srgbClr>
                </a:solidFill>
                <a:latin typeface="Gill Sans MT"/>
              </a:rPr>
              <a:t>Makespan</a:t>
            </a:r>
            <a:r>
              <a:rPr lang="en-US" sz="2400" dirty="0">
                <a:solidFill>
                  <a:prstClr val="black"/>
                </a:solidFill>
                <a:latin typeface="Gill Sans MT"/>
              </a:rPr>
              <a:t> by ~1.3x, </a:t>
            </a:r>
            <a:r>
              <a:rPr lang="en-US" sz="2400" dirty="0">
                <a:solidFill>
                  <a:srgbClr val="F79646">
                    <a:lumMod val="75000"/>
                  </a:srgbClr>
                </a:solidFill>
                <a:latin typeface="Gill Sans MT"/>
              </a:rPr>
              <a:t>Unfair fraction </a:t>
            </a:r>
            <a:r>
              <a:rPr lang="en-US" sz="2400" dirty="0">
                <a:solidFill>
                  <a:prstClr val="black"/>
                </a:solidFill>
                <a:latin typeface="Gill Sans MT"/>
              </a:rPr>
              <a:t>by ~2x</a:t>
            </a:r>
          </a:p>
        </p:txBody>
      </p:sp>
    </p:spTree>
    <p:extLst>
      <p:ext uri="{BB962C8B-B14F-4D97-AF65-F5344CB8AC3E}">
        <p14:creationId xmlns:p14="http://schemas.microsoft.com/office/powerpoint/2010/main" val="19161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0" grpId="0">
        <p:bldAsOne/>
      </p:bldGraphic>
      <p:bldGraphic spid="12" grpId="0">
        <p:bldAsOne/>
      </p:bldGraphic>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69"/>
          <p:cNvSpPr txBox="1"/>
          <p:nvPr/>
        </p:nvSpPr>
        <p:spPr>
          <a:xfrm>
            <a:off x="0" y="1498232"/>
            <a:ext cx="12192000" cy="5457985"/>
          </a:xfrm>
          <a:prstGeom prst="rect">
            <a:avLst/>
          </a:prstGeom>
          <a:noFill/>
          <a:ln w="0">
            <a:noFill/>
          </a:ln>
        </p:spPr>
        <p:txBody>
          <a:bodyPr lIns="0" tIns="0" rIns="0" bIns="0" anchor="t">
            <a:normAutofit/>
          </a:bodyPr>
          <a:lstStyle/>
          <a:p>
            <a:pPr marL="653562" lvl="1" defTabSz="609585">
              <a:spcBef>
                <a:spcPts val="1452"/>
              </a:spcBef>
              <a:buClr>
                <a:srgbClr val="000000"/>
              </a:buClr>
              <a:buSzPct val="75000"/>
            </a:pPr>
            <a:endParaRPr lang="en-US" sz="2000" b="1" spc="-1" dirty="0">
              <a:solidFill>
                <a:prstClr val="black"/>
              </a:solidFill>
              <a:latin typeface="Gill Sans MT" panose="020B0502020104020203" pitchFamily="34" charset="77"/>
            </a:endParaRPr>
          </a:p>
        </p:txBody>
      </p:sp>
      <p:sp>
        <p:nvSpPr>
          <p:cNvPr id="6" name="文本框 5"/>
          <p:cNvSpPr txBox="1"/>
          <p:nvPr>
            <p:custDataLst>
              <p:tags r:id="rId1"/>
            </p:custDataLst>
          </p:nvPr>
        </p:nvSpPr>
        <p:spPr>
          <a:xfrm>
            <a:off x="7772400" y="1359427"/>
            <a:ext cx="6026392" cy="420564"/>
          </a:xfrm>
          <a:prstGeom prst="rect">
            <a:avLst/>
          </a:prstGeom>
          <a:noFill/>
        </p:spPr>
        <p:txBody>
          <a:bodyPr wrap="square" rtlCol="0">
            <a:spAutoFit/>
          </a:bodyPr>
          <a:lstStyle/>
          <a:p>
            <a:pPr defTabSz="609585"/>
            <a:r>
              <a:rPr lang="en-US" altLang="zh-CN" sz="2133" dirty="0">
                <a:solidFill>
                  <a:prstClr val="black"/>
                </a:solidFill>
                <a:latin typeface="Gill Sans MT"/>
                <a:ea typeface="华文中宋" panose="02010600040101010101" pitchFamily="2" charset="-122"/>
              </a:rPr>
              <a:t>32-GPU Cluster in TACC, Gavel trace</a:t>
            </a:r>
            <a:endParaRPr lang="en-US" altLang="zh-CN" sz="2133" dirty="0">
              <a:solidFill>
                <a:prstClr val="black"/>
              </a:solidFill>
              <a:latin typeface="Gill Sans MT"/>
              <a:ea typeface="SimSun" panose="02010600030101010101" pitchFamily="2" charset="-122"/>
            </a:endParaRPr>
          </a:p>
        </p:txBody>
      </p:sp>
      <p:sp>
        <p:nvSpPr>
          <p:cNvPr id="3" name="Title 1">
            <a:extLst>
              <a:ext uri="{FF2B5EF4-FFF2-40B4-BE49-F238E27FC236}">
                <a16:creationId xmlns:a16="http://schemas.microsoft.com/office/drawing/2014/main" id="{0F24F239-1DDA-F7AB-847C-5603B3CCB520}"/>
              </a:ext>
            </a:extLst>
          </p:cNvPr>
          <p:cNvSpPr txBox="1">
            <a:spLocks/>
          </p:cNvSpPr>
          <p:nvPr/>
        </p:nvSpPr>
        <p:spPr>
          <a:xfrm>
            <a:off x="609600" y="0"/>
            <a:ext cx="10972800" cy="1143000"/>
          </a:xfrm>
          <a:prstGeom prst="rect">
            <a:avLst/>
          </a:prstGeom>
          <a:noFill/>
          <a:ln w="0">
            <a:noFill/>
          </a:ln>
        </p:spPr>
        <p:txBody>
          <a:bodyPr vert="horz" lIns="0" tIns="0" rIns="0" bIns="0" rtlCol="0" anchor="ctr">
            <a:noAutofit/>
          </a:bodyPr>
          <a:lstStyle>
            <a:lvl1pPr algn="ctr" defTabSz="457200" rtl="0" eaLnBrk="1" latinLnBrk="0" hangingPunct="1">
              <a:spcBef>
                <a:spcPct val="0"/>
              </a:spcBef>
              <a:buNone/>
              <a:defRPr sz="4400" kern="1200">
                <a:solidFill>
                  <a:schemeClr val="tx1"/>
                </a:solidFill>
                <a:latin typeface="Bebas Neue Regular"/>
                <a:ea typeface="+mj-ea"/>
                <a:cs typeface="Bebas Neue Regular"/>
              </a:defRPr>
            </a:lvl1pPr>
          </a:lstStyle>
          <a:p>
            <a:pPr defTabSz="609585"/>
            <a:r>
              <a:rPr lang="en-US" sz="5867" dirty="0">
                <a:solidFill>
                  <a:prstClr val="black"/>
                </a:solidFill>
              </a:rPr>
              <a:t>END-TO-END COMPARISONS</a:t>
            </a:r>
          </a:p>
        </p:txBody>
      </p:sp>
      <p:graphicFrame>
        <p:nvGraphicFramePr>
          <p:cNvPr id="10" name="Chart 9">
            <a:extLst>
              <a:ext uri="{FF2B5EF4-FFF2-40B4-BE49-F238E27FC236}">
                <a16:creationId xmlns:a16="http://schemas.microsoft.com/office/drawing/2014/main" id="{CBB0276D-177F-73CE-8F17-D7B72DA6556D}"/>
              </a:ext>
            </a:extLst>
          </p:cNvPr>
          <p:cNvGraphicFramePr>
            <a:graphicFrameLocks/>
          </p:cNvGraphicFramePr>
          <p:nvPr/>
        </p:nvGraphicFramePr>
        <p:xfrm>
          <a:off x="0" y="2189469"/>
          <a:ext cx="3911600" cy="28437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3AC0DDF4-50D4-D212-8B47-8A888453F457}"/>
              </a:ext>
            </a:extLst>
          </p:cNvPr>
          <p:cNvGraphicFramePr>
            <a:graphicFrameLocks/>
          </p:cNvGraphicFramePr>
          <p:nvPr/>
        </p:nvGraphicFramePr>
        <p:xfrm>
          <a:off x="4080934" y="2123434"/>
          <a:ext cx="4030133" cy="32084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a:extLst>
              <a:ext uri="{FF2B5EF4-FFF2-40B4-BE49-F238E27FC236}">
                <a16:creationId xmlns:a16="http://schemas.microsoft.com/office/drawing/2014/main" id="{EDC5E6C7-6C86-4FC1-1895-5F8725E062B6}"/>
              </a:ext>
            </a:extLst>
          </p:cNvPr>
          <p:cNvGraphicFramePr>
            <a:graphicFrameLocks/>
          </p:cNvGraphicFramePr>
          <p:nvPr/>
        </p:nvGraphicFramePr>
        <p:xfrm>
          <a:off x="8161866" y="1898883"/>
          <a:ext cx="4030135" cy="3657600"/>
        </p:xfrm>
        <a:graphic>
          <a:graphicData uri="http://schemas.openxmlformats.org/drawingml/2006/chart">
            <c:chart xmlns:c="http://schemas.openxmlformats.org/drawingml/2006/chart" xmlns:r="http://schemas.openxmlformats.org/officeDocument/2006/relationships" r:id="rId6"/>
          </a:graphicData>
        </a:graphic>
      </p:graphicFrame>
      <p:cxnSp>
        <p:nvCxnSpPr>
          <p:cNvPr id="14" name="Straight Connector 13">
            <a:extLst>
              <a:ext uri="{FF2B5EF4-FFF2-40B4-BE49-F238E27FC236}">
                <a16:creationId xmlns:a16="http://schemas.microsoft.com/office/drawing/2014/main" id="{B6BD9F10-B13F-35A8-5C8E-13185155A535}"/>
              </a:ext>
            </a:extLst>
          </p:cNvPr>
          <p:cNvCxnSpPr/>
          <p:nvPr/>
        </p:nvCxnSpPr>
        <p:spPr>
          <a:xfrm>
            <a:off x="8111067" y="1898883"/>
            <a:ext cx="0" cy="3433048"/>
          </a:xfrm>
          <a:prstGeom prst="line">
            <a:avLst/>
          </a:prstGeom>
          <a:effectLst/>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8296E51B-2276-4B93-4380-D71B7ACA70E6}"/>
              </a:ext>
            </a:extLst>
          </p:cNvPr>
          <p:cNvCxnSpPr/>
          <p:nvPr/>
        </p:nvCxnSpPr>
        <p:spPr>
          <a:xfrm>
            <a:off x="3911600" y="1988617"/>
            <a:ext cx="0" cy="3433048"/>
          </a:xfrm>
          <a:prstGeom prst="line">
            <a:avLst/>
          </a:prstGeom>
          <a:effectLst/>
        </p:spPr>
        <p:style>
          <a:lnRef idx="2">
            <a:schemeClr val="dk1"/>
          </a:lnRef>
          <a:fillRef idx="0">
            <a:schemeClr val="dk1"/>
          </a:fillRef>
          <a:effectRef idx="1">
            <a:schemeClr val="dk1"/>
          </a:effectRef>
          <a:fontRef idx="minor">
            <a:schemeClr val="tx1"/>
          </a:fontRef>
        </p:style>
      </p:cxnSp>
      <p:pic>
        <p:nvPicPr>
          <p:cNvPr id="17" name="Picture 16">
            <a:extLst>
              <a:ext uri="{FF2B5EF4-FFF2-40B4-BE49-F238E27FC236}">
                <a16:creationId xmlns:a16="http://schemas.microsoft.com/office/drawing/2014/main" id="{99034E6B-D985-5D4C-1FCB-B7C565E2D11B}"/>
              </a:ext>
            </a:extLst>
          </p:cNvPr>
          <p:cNvPicPr>
            <a:picLocks noChangeAspect="1"/>
          </p:cNvPicPr>
          <p:nvPr/>
        </p:nvPicPr>
        <p:blipFill>
          <a:blip r:embed="rId7"/>
          <a:stretch>
            <a:fillRect/>
          </a:stretch>
        </p:blipFill>
        <p:spPr>
          <a:xfrm>
            <a:off x="127001" y="1375695"/>
            <a:ext cx="6189132" cy="480709"/>
          </a:xfrm>
          <a:prstGeom prst="rect">
            <a:avLst/>
          </a:prstGeom>
        </p:spPr>
      </p:pic>
      <p:sp>
        <p:nvSpPr>
          <p:cNvPr id="18" name="TextBox 17">
            <a:extLst>
              <a:ext uri="{FF2B5EF4-FFF2-40B4-BE49-F238E27FC236}">
                <a16:creationId xmlns:a16="http://schemas.microsoft.com/office/drawing/2014/main" id="{BE21FBF5-CF54-DA15-C5DB-2ACDF2A6EF8D}"/>
              </a:ext>
            </a:extLst>
          </p:cNvPr>
          <p:cNvSpPr txBox="1"/>
          <p:nvPr/>
        </p:nvSpPr>
        <p:spPr>
          <a:xfrm>
            <a:off x="1557867" y="5717999"/>
            <a:ext cx="8737599" cy="461665"/>
          </a:xfrm>
          <a:prstGeom prst="rect">
            <a:avLst/>
          </a:prstGeom>
          <a:noFill/>
        </p:spPr>
        <p:txBody>
          <a:bodyPr wrap="square" rtlCol="0">
            <a:spAutoFit/>
          </a:bodyPr>
          <a:lstStyle/>
          <a:p>
            <a:pPr defTabSz="609585"/>
            <a:r>
              <a:rPr lang="en-US" sz="2400" dirty="0">
                <a:solidFill>
                  <a:prstClr val="black"/>
                </a:solidFill>
                <a:latin typeface="Gill Sans MT"/>
              </a:rPr>
              <a:t>Reduces </a:t>
            </a:r>
            <a:r>
              <a:rPr lang="en-US" sz="2400" dirty="0" err="1">
                <a:solidFill>
                  <a:srgbClr val="F79646">
                    <a:lumMod val="75000"/>
                  </a:srgbClr>
                </a:solidFill>
                <a:latin typeface="Gill Sans MT"/>
              </a:rPr>
              <a:t>Makespan</a:t>
            </a:r>
            <a:r>
              <a:rPr lang="en-US" sz="2400" dirty="0">
                <a:solidFill>
                  <a:prstClr val="black"/>
                </a:solidFill>
                <a:latin typeface="Gill Sans MT"/>
              </a:rPr>
              <a:t> by ~1.3x, </a:t>
            </a:r>
            <a:r>
              <a:rPr lang="en-US" sz="2400" dirty="0">
                <a:solidFill>
                  <a:srgbClr val="F79646">
                    <a:lumMod val="75000"/>
                  </a:srgbClr>
                </a:solidFill>
                <a:latin typeface="Gill Sans MT"/>
              </a:rPr>
              <a:t>Unfair fraction </a:t>
            </a:r>
            <a:r>
              <a:rPr lang="en-US" sz="2400" dirty="0">
                <a:solidFill>
                  <a:prstClr val="black"/>
                </a:solidFill>
                <a:latin typeface="Gill Sans MT"/>
              </a:rPr>
              <a:t>by ~2x, maintains </a:t>
            </a:r>
            <a:r>
              <a:rPr lang="en-US" sz="2400" dirty="0">
                <a:solidFill>
                  <a:schemeClr val="accent6">
                    <a:lumMod val="75000"/>
                  </a:schemeClr>
                </a:solidFill>
                <a:latin typeface="Gill Sans MT"/>
              </a:rPr>
              <a:t>JCT</a:t>
            </a:r>
          </a:p>
        </p:txBody>
      </p:sp>
    </p:spTree>
    <p:extLst>
      <p:ext uri="{BB962C8B-B14F-4D97-AF65-F5344CB8AC3E}">
        <p14:creationId xmlns:p14="http://schemas.microsoft.com/office/powerpoint/2010/main" val="7123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Graphic spid="10" grpId="0">
        <p:bldAsOne/>
      </p:bldGraphic>
      <p:bldGraphic spid="11" grpId="0">
        <p:bldAsOne/>
      </p:bldGraphic>
      <p:bldGraphic spid="12" grpId="0">
        <p:bldAsOne/>
      </p:bldGraphic>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6">
            <a:extLst>
              <a:ext uri="{FF2B5EF4-FFF2-40B4-BE49-F238E27FC236}">
                <a16:creationId xmlns:a16="http://schemas.microsoft.com/office/drawing/2014/main" id="{6543D806-0C99-A11E-8BFB-63480AC55A1E}"/>
              </a:ext>
            </a:extLst>
          </p:cNvPr>
          <p:cNvPicPr/>
          <p:nvPr/>
        </p:nvPicPr>
        <p:blipFill rotWithShape="1">
          <a:blip r:embed="rId3"/>
          <a:srcRect l="35930" t="53765" r="27828"/>
          <a:stretch/>
        </p:blipFill>
        <p:spPr>
          <a:xfrm>
            <a:off x="389215" y="1649472"/>
            <a:ext cx="4292903" cy="1734011"/>
          </a:xfrm>
          <a:prstGeom prst="rect">
            <a:avLst/>
          </a:prstGeom>
          <a:ln w="0">
            <a:noFill/>
          </a:ln>
        </p:spPr>
      </p:pic>
      <p:sp>
        <p:nvSpPr>
          <p:cNvPr id="76" name="文本框 75"/>
          <p:cNvSpPr txBox="1"/>
          <p:nvPr/>
        </p:nvSpPr>
        <p:spPr>
          <a:xfrm>
            <a:off x="4586877" y="829411"/>
            <a:ext cx="7604155" cy="5252936"/>
          </a:xfrm>
          <a:prstGeom prst="rect">
            <a:avLst/>
          </a:prstGeom>
          <a:noFill/>
          <a:ln w="0">
            <a:noFill/>
          </a:ln>
        </p:spPr>
      </p:sp>
      <p:sp>
        <p:nvSpPr>
          <p:cNvPr id="3" name="Title 2">
            <a:extLst>
              <a:ext uri="{FF2B5EF4-FFF2-40B4-BE49-F238E27FC236}">
                <a16:creationId xmlns:a16="http://schemas.microsoft.com/office/drawing/2014/main" id="{72A8719E-6DCF-DA82-FA57-11B92E8A27D0}"/>
              </a:ext>
            </a:extLst>
          </p:cNvPr>
          <p:cNvSpPr>
            <a:spLocks noGrp="1"/>
          </p:cNvSpPr>
          <p:nvPr>
            <p:ph type="title"/>
          </p:nvPr>
        </p:nvSpPr>
        <p:spPr>
          <a:xfrm>
            <a:off x="610158" y="47945"/>
            <a:ext cx="10971684" cy="1144631"/>
          </a:xfrm>
        </p:spPr>
        <p:txBody>
          <a:bodyPr/>
          <a:lstStyle/>
          <a:p>
            <a:r>
              <a:rPr lang="en-US" dirty="0"/>
              <a:t>COMPARING SCHEDULERS: EFFICIENCY</a:t>
            </a:r>
          </a:p>
        </p:txBody>
      </p:sp>
      <p:pic>
        <p:nvPicPr>
          <p:cNvPr id="7" name="图片 76">
            <a:extLst>
              <a:ext uri="{FF2B5EF4-FFF2-40B4-BE49-F238E27FC236}">
                <a16:creationId xmlns:a16="http://schemas.microsoft.com/office/drawing/2014/main" id="{1A2B2BE2-62B7-5879-FC5E-2846CD963CFB}"/>
              </a:ext>
            </a:extLst>
          </p:cNvPr>
          <p:cNvPicPr/>
          <p:nvPr/>
        </p:nvPicPr>
        <p:blipFill rotWithShape="1">
          <a:blip r:embed="rId3"/>
          <a:srcRect r="38269" b="92570"/>
          <a:stretch/>
        </p:blipFill>
        <p:spPr>
          <a:xfrm>
            <a:off x="-1106991" y="1136233"/>
            <a:ext cx="10742057" cy="409336"/>
          </a:xfrm>
          <a:prstGeom prst="rect">
            <a:avLst/>
          </a:prstGeom>
          <a:ln w="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6">
            <a:extLst>
              <a:ext uri="{FF2B5EF4-FFF2-40B4-BE49-F238E27FC236}">
                <a16:creationId xmlns:a16="http://schemas.microsoft.com/office/drawing/2014/main" id="{6543D806-0C99-A11E-8BFB-63480AC55A1E}"/>
              </a:ext>
            </a:extLst>
          </p:cNvPr>
          <p:cNvPicPr/>
          <p:nvPr/>
        </p:nvPicPr>
        <p:blipFill rotWithShape="1">
          <a:blip r:embed="rId3"/>
          <a:srcRect l="35930" t="53765" r="27828"/>
          <a:stretch/>
        </p:blipFill>
        <p:spPr>
          <a:xfrm>
            <a:off x="389215" y="1649472"/>
            <a:ext cx="4292903" cy="1734011"/>
          </a:xfrm>
          <a:prstGeom prst="rect">
            <a:avLst/>
          </a:prstGeom>
          <a:ln w="0">
            <a:noFill/>
          </a:ln>
        </p:spPr>
      </p:pic>
      <p:sp>
        <p:nvSpPr>
          <p:cNvPr id="76" name="文本框 75"/>
          <p:cNvSpPr txBox="1"/>
          <p:nvPr/>
        </p:nvSpPr>
        <p:spPr>
          <a:xfrm>
            <a:off x="4586877" y="829411"/>
            <a:ext cx="7604155" cy="5252936"/>
          </a:xfrm>
          <a:prstGeom prst="rect">
            <a:avLst/>
          </a:prstGeom>
          <a:noFill/>
          <a:ln w="0">
            <a:noFill/>
          </a:ln>
        </p:spPr>
      </p:sp>
      <p:sp>
        <p:nvSpPr>
          <p:cNvPr id="3" name="Title 2">
            <a:extLst>
              <a:ext uri="{FF2B5EF4-FFF2-40B4-BE49-F238E27FC236}">
                <a16:creationId xmlns:a16="http://schemas.microsoft.com/office/drawing/2014/main" id="{72A8719E-6DCF-DA82-FA57-11B92E8A27D0}"/>
              </a:ext>
            </a:extLst>
          </p:cNvPr>
          <p:cNvSpPr>
            <a:spLocks noGrp="1"/>
          </p:cNvSpPr>
          <p:nvPr>
            <p:ph type="title"/>
          </p:nvPr>
        </p:nvSpPr>
        <p:spPr>
          <a:xfrm>
            <a:off x="610158" y="47945"/>
            <a:ext cx="10971684" cy="1144631"/>
          </a:xfrm>
        </p:spPr>
        <p:txBody>
          <a:bodyPr/>
          <a:lstStyle/>
          <a:p>
            <a:r>
              <a:rPr lang="en-US" dirty="0"/>
              <a:t>COMPARING SCHEDULERS: EFFICIENCY</a:t>
            </a:r>
          </a:p>
        </p:txBody>
      </p:sp>
      <p:pic>
        <p:nvPicPr>
          <p:cNvPr id="6" name="图片 76">
            <a:extLst>
              <a:ext uri="{FF2B5EF4-FFF2-40B4-BE49-F238E27FC236}">
                <a16:creationId xmlns:a16="http://schemas.microsoft.com/office/drawing/2014/main" id="{ACDBC553-97C0-4EB1-FB53-FEC6FD7B9431}"/>
              </a:ext>
            </a:extLst>
          </p:cNvPr>
          <p:cNvPicPr/>
          <p:nvPr/>
        </p:nvPicPr>
        <p:blipFill rotWithShape="1">
          <a:blip r:embed="rId3"/>
          <a:srcRect t="7727" r="64554" b="46696"/>
          <a:stretch/>
        </p:blipFill>
        <p:spPr>
          <a:xfrm>
            <a:off x="302372" y="5011860"/>
            <a:ext cx="4198600" cy="1709357"/>
          </a:xfrm>
          <a:prstGeom prst="rect">
            <a:avLst/>
          </a:prstGeom>
          <a:ln w="0">
            <a:noFill/>
          </a:ln>
        </p:spPr>
      </p:pic>
      <p:pic>
        <p:nvPicPr>
          <p:cNvPr id="4" name="图片 76">
            <a:extLst>
              <a:ext uri="{FF2B5EF4-FFF2-40B4-BE49-F238E27FC236}">
                <a16:creationId xmlns:a16="http://schemas.microsoft.com/office/drawing/2014/main" id="{008C8344-3442-64E7-12FB-F013625B2A96}"/>
              </a:ext>
            </a:extLst>
          </p:cNvPr>
          <p:cNvPicPr/>
          <p:nvPr/>
        </p:nvPicPr>
        <p:blipFill rotWithShape="1">
          <a:blip r:embed="rId3"/>
          <a:srcRect t="53765" r="64101"/>
          <a:stretch/>
        </p:blipFill>
        <p:spPr>
          <a:xfrm>
            <a:off x="303309" y="3298353"/>
            <a:ext cx="4252256" cy="1734011"/>
          </a:xfrm>
          <a:prstGeom prst="rect">
            <a:avLst/>
          </a:prstGeom>
          <a:ln w="0">
            <a:noFill/>
          </a:ln>
        </p:spPr>
      </p:pic>
      <p:pic>
        <p:nvPicPr>
          <p:cNvPr id="7" name="图片 76">
            <a:extLst>
              <a:ext uri="{FF2B5EF4-FFF2-40B4-BE49-F238E27FC236}">
                <a16:creationId xmlns:a16="http://schemas.microsoft.com/office/drawing/2014/main" id="{1A2B2BE2-62B7-5879-FC5E-2846CD963CFB}"/>
              </a:ext>
            </a:extLst>
          </p:cNvPr>
          <p:cNvPicPr/>
          <p:nvPr/>
        </p:nvPicPr>
        <p:blipFill rotWithShape="1">
          <a:blip r:embed="rId3"/>
          <a:srcRect r="38269" b="92570"/>
          <a:stretch/>
        </p:blipFill>
        <p:spPr>
          <a:xfrm>
            <a:off x="-1106991" y="1136233"/>
            <a:ext cx="10742057" cy="409336"/>
          </a:xfrm>
          <a:prstGeom prst="rect">
            <a:avLst/>
          </a:prstGeom>
          <a:ln w="0">
            <a:noFill/>
          </a:ln>
        </p:spPr>
      </p:pic>
    </p:spTree>
    <p:extLst>
      <p:ext uri="{BB962C8B-B14F-4D97-AF65-F5344CB8AC3E}">
        <p14:creationId xmlns:p14="http://schemas.microsoft.com/office/powerpoint/2010/main" val="21372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C2CC-551D-DD5E-6E98-5C3A01EABEE4}"/>
              </a:ext>
            </a:extLst>
          </p:cNvPr>
          <p:cNvSpPr>
            <a:spLocks noGrp="1"/>
          </p:cNvSpPr>
          <p:nvPr>
            <p:ph type="title"/>
          </p:nvPr>
        </p:nvSpPr>
        <p:spPr/>
        <p:txBody>
          <a:bodyPr/>
          <a:lstStyle/>
          <a:p>
            <a:r>
              <a:rPr lang="en-US" dirty="0"/>
              <a:t>DYNAMIC ADAPTATION IN ML JOBS: </a:t>
            </a:r>
            <a:r>
              <a:rPr lang="en-US" dirty="0">
                <a:solidFill>
                  <a:schemeClr val="accent6">
                    <a:lumMod val="75000"/>
                  </a:schemeClr>
                </a:solidFill>
              </a:rPr>
              <a:t>GNS</a:t>
            </a:r>
          </a:p>
        </p:txBody>
      </p:sp>
      <p:sp>
        <p:nvSpPr>
          <p:cNvPr id="7" name="Google Shape;144;p22">
            <a:extLst>
              <a:ext uri="{FF2B5EF4-FFF2-40B4-BE49-F238E27FC236}">
                <a16:creationId xmlns:a16="http://schemas.microsoft.com/office/drawing/2014/main" id="{6CE5A62D-B37B-E02B-A536-5C0F870A9251}"/>
              </a:ext>
            </a:extLst>
          </p:cNvPr>
          <p:cNvSpPr txBox="1"/>
          <p:nvPr/>
        </p:nvSpPr>
        <p:spPr>
          <a:xfrm>
            <a:off x="264937" y="1742872"/>
            <a:ext cx="5039880" cy="2769989"/>
          </a:xfrm>
          <a:prstGeom prst="rect">
            <a:avLst/>
          </a:prstGeom>
          <a:noFill/>
          <a:ln>
            <a:noFill/>
          </a:ln>
        </p:spPr>
        <p:txBody>
          <a:bodyPr spcFirstLastPara="1" wrap="square" lIns="0" tIns="0" rIns="0" bIns="0" anchor="t" anchorCtr="0">
            <a:spAutoFit/>
          </a:bodyPr>
          <a:lstStyle/>
          <a:p>
            <a:pPr marL="220128" defTabSz="609585">
              <a:lnSpc>
                <a:spcPct val="150000"/>
              </a:lnSpc>
              <a:buSzPts val="1000"/>
            </a:pPr>
            <a:r>
              <a:rPr lang="en" sz="2400" dirty="0">
                <a:solidFill>
                  <a:srgbClr val="000000"/>
                </a:solidFill>
                <a:latin typeface="Gill Sans MT"/>
              </a:rPr>
              <a:t>Gradient Noise Scaling (GNS)</a:t>
            </a:r>
          </a:p>
          <a:p>
            <a:pPr marL="220128" defTabSz="609585">
              <a:lnSpc>
                <a:spcPct val="150000"/>
              </a:lnSpc>
              <a:buSzPts val="1000"/>
            </a:pPr>
            <a:endParaRPr lang="en" sz="2400" dirty="0">
              <a:solidFill>
                <a:srgbClr val="000000"/>
              </a:solidFill>
              <a:latin typeface="Gill Sans MT"/>
            </a:endParaRPr>
          </a:p>
          <a:p>
            <a:pPr marL="220128" algn="ctr" defTabSz="609585">
              <a:lnSpc>
                <a:spcPct val="150000"/>
              </a:lnSpc>
              <a:buSzPts val="1000"/>
            </a:pPr>
            <a:r>
              <a:rPr lang="en" sz="2400" dirty="0">
                <a:solidFill>
                  <a:srgbClr val="000000"/>
                </a:solidFill>
                <a:latin typeface="Gill Sans MT"/>
              </a:rPr>
              <a:t>Adaptively double batch size based on gradient noise</a:t>
            </a:r>
          </a:p>
          <a:p>
            <a:pPr marL="220128" defTabSz="609585">
              <a:lnSpc>
                <a:spcPct val="150000"/>
              </a:lnSpc>
              <a:buSzPts val="1000"/>
            </a:pPr>
            <a:r>
              <a:rPr lang="en" sz="2400" dirty="0">
                <a:solidFill>
                  <a:srgbClr val="000000"/>
                </a:solidFill>
                <a:latin typeface="Gill Sans MT"/>
              </a:rPr>
              <a:t> </a:t>
            </a:r>
          </a:p>
        </p:txBody>
      </p:sp>
    </p:spTree>
    <p:extLst>
      <p:ext uri="{BB962C8B-B14F-4D97-AF65-F5344CB8AC3E}">
        <p14:creationId xmlns:p14="http://schemas.microsoft.com/office/powerpoint/2010/main" val="99500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6">
            <a:extLst>
              <a:ext uri="{FF2B5EF4-FFF2-40B4-BE49-F238E27FC236}">
                <a16:creationId xmlns:a16="http://schemas.microsoft.com/office/drawing/2014/main" id="{6543D806-0C99-A11E-8BFB-63480AC55A1E}"/>
              </a:ext>
            </a:extLst>
          </p:cNvPr>
          <p:cNvPicPr/>
          <p:nvPr/>
        </p:nvPicPr>
        <p:blipFill rotWithShape="1">
          <a:blip r:embed="rId3"/>
          <a:srcRect l="35930" t="53765" r="27828"/>
          <a:stretch/>
        </p:blipFill>
        <p:spPr>
          <a:xfrm>
            <a:off x="389215" y="1649472"/>
            <a:ext cx="4292903" cy="1734011"/>
          </a:xfrm>
          <a:prstGeom prst="rect">
            <a:avLst/>
          </a:prstGeom>
          <a:ln w="0">
            <a:noFill/>
          </a:ln>
        </p:spPr>
      </p:pic>
      <p:sp>
        <p:nvSpPr>
          <p:cNvPr id="76" name="文本框 75"/>
          <p:cNvSpPr txBox="1"/>
          <p:nvPr/>
        </p:nvSpPr>
        <p:spPr>
          <a:xfrm>
            <a:off x="4586877" y="829411"/>
            <a:ext cx="7604155" cy="5252936"/>
          </a:xfrm>
          <a:prstGeom prst="rect">
            <a:avLst/>
          </a:prstGeom>
          <a:noFill/>
          <a:ln w="0">
            <a:noFill/>
          </a:ln>
        </p:spPr>
      </p:sp>
      <p:sp>
        <p:nvSpPr>
          <p:cNvPr id="3" name="Title 2">
            <a:extLst>
              <a:ext uri="{FF2B5EF4-FFF2-40B4-BE49-F238E27FC236}">
                <a16:creationId xmlns:a16="http://schemas.microsoft.com/office/drawing/2014/main" id="{72A8719E-6DCF-DA82-FA57-11B92E8A27D0}"/>
              </a:ext>
            </a:extLst>
          </p:cNvPr>
          <p:cNvSpPr>
            <a:spLocks noGrp="1"/>
          </p:cNvSpPr>
          <p:nvPr>
            <p:ph type="title"/>
          </p:nvPr>
        </p:nvSpPr>
        <p:spPr>
          <a:xfrm>
            <a:off x="610158" y="47945"/>
            <a:ext cx="10971684" cy="1144631"/>
          </a:xfrm>
        </p:spPr>
        <p:txBody>
          <a:bodyPr/>
          <a:lstStyle/>
          <a:p>
            <a:r>
              <a:rPr lang="en-US" dirty="0"/>
              <a:t>COMPARING SCHEDULERS: EFFICIENCY</a:t>
            </a:r>
          </a:p>
        </p:txBody>
      </p:sp>
      <p:pic>
        <p:nvPicPr>
          <p:cNvPr id="6" name="图片 76">
            <a:extLst>
              <a:ext uri="{FF2B5EF4-FFF2-40B4-BE49-F238E27FC236}">
                <a16:creationId xmlns:a16="http://schemas.microsoft.com/office/drawing/2014/main" id="{ACDBC553-97C0-4EB1-FB53-FEC6FD7B9431}"/>
              </a:ext>
            </a:extLst>
          </p:cNvPr>
          <p:cNvPicPr/>
          <p:nvPr/>
        </p:nvPicPr>
        <p:blipFill rotWithShape="1">
          <a:blip r:embed="rId3"/>
          <a:srcRect t="7727" r="64554" b="46696"/>
          <a:stretch/>
        </p:blipFill>
        <p:spPr>
          <a:xfrm>
            <a:off x="302372" y="5011860"/>
            <a:ext cx="4198600" cy="1709357"/>
          </a:xfrm>
          <a:prstGeom prst="rect">
            <a:avLst/>
          </a:prstGeom>
          <a:ln w="0">
            <a:noFill/>
          </a:ln>
        </p:spPr>
      </p:pic>
      <p:pic>
        <p:nvPicPr>
          <p:cNvPr id="4" name="图片 76">
            <a:extLst>
              <a:ext uri="{FF2B5EF4-FFF2-40B4-BE49-F238E27FC236}">
                <a16:creationId xmlns:a16="http://schemas.microsoft.com/office/drawing/2014/main" id="{008C8344-3442-64E7-12FB-F013625B2A96}"/>
              </a:ext>
            </a:extLst>
          </p:cNvPr>
          <p:cNvPicPr/>
          <p:nvPr/>
        </p:nvPicPr>
        <p:blipFill rotWithShape="1">
          <a:blip r:embed="rId3"/>
          <a:srcRect t="53765" r="64101"/>
          <a:stretch/>
        </p:blipFill>
        <p:spPr>
          <a:xfrm>
            <a:off x="303309" y="3298353"/>
            <a:ext cx="4252256" cy="1734011"/>
          </a:xfrm>
          <a:prstGeom prst="rect">
            <a:avLst/>
          </a:prstGeom>
          <a:ln w="0">
            <a:noFill/>
          </a:ln>
        </p:spPr>
      </p:pic>
      <p:pic>
        <p:nvPicPr>
          <p:cNvPr id="7" name="图片 76">
            <a:extLst>
              <a:ext uri="{FF2B5EF4-FFF2-40B4-BE49-F238E27FC236}">
                <a16:creationId xmlns:a16="http://schemas.microsoft.com/office/drawing/2014/main" id="{1A2B2BE2-62B7-5879-FC5E-2846CD963CFB}"/>
              </a:ext>
            </a:extLst>
          </p:cNvPr>
          <p:cNvPicPr/>
          <p:nvPr/>
        </p:nvPicPr>
        <p:blipFill rotWithShape="1">
          <a:blip r:embed="rId3"/>
          <a:srcRect r="38269" b="92570"/>
          <a:stretch/>
        </p:blipFill>
        <p:spPr>
          <a:xfrm>
            <a:off x="-1106991" y="1136233"/>
            <a:ext cx="10742057" cy="409336"/>
          </a:xfrm>
          <a:prstGeom prst="rect">
            <a:avLst/>
          </a:prstGeom>
          <a:ln w="0">
            <a:noFill/>
          </a:ln>
        </p:spPr>
      </p:pic>
      <p:sp>
        <p:nvSpPr>
          <p:cNvPr id="9" name="TextBox 8">
            <a:extLst>
              <a:ext uri="{FF2B5EF4-FFF2-40B4-BE49-F238E27FC236}">
                <a16:creationId xmlns:a16="http://schemas.microsoft.com/office/drawing/2014/main" id="{ABB35398-0C3C-352F-3E6E-6C87C8E86986}"/>
              </a:ext>
            </a:extLst>
          </p:cNvPr>
          <p:cNvSpPr txBox="1"/>
          <p:nvPr/>
        </p:nvSpPr>
        <p:spPr>
          <a:xfrm>
            <a:off x="4898058" y="1760495"/>
            <a:ext cx="7604153" cy="830997"/>
          </a:xfrm>
          <a:prstGeom prst="rect">
            <a:avLst/>
          </a:prstGeom>
          <a:noFill/>
        </p:spPr>
        <p:txBody>
          <a:bodyPr wrap="square" rtlCol="0">
            <a:spAutoFit/>
          </a:bodyPr>
          <a:lstStyle/>
          <a:p>
            <a:pPr defTabSz="609585"/>
            <a:r>
              <a:rPr lang="en-US" sz="2400" dirty="0">
                <a:solidFill>
                  <a:prstClr val="black"/>
                </a:solidFill>
                <a:latin typeface="Gill Sans MT"/>
              </a:rPr>
              <a:t>Shockwave minimizes </a:t>
            </a:r>
            <a:r>
              <a:rPr lang="en-US" sz="2400" dirty="0" err="1">
                <a:solidFill>
                  <a:prstClr val="black"/>
                </a:solidFill>
                <a:latin typeface="Gill Sans MT"/>
              </a:rPr>
              <a:t>Makespan</a:t>
            </a:r>
            <a:r>
              <a:rPr lang="en-US" sz="2400" dirty="0">
                <a:solidFill>
                  <a:prstClr val="black"/>
                </a:solidFill>
                <a:latin typeface="Gill Sans MT"/>
              </a:rPr>
              <a:t> </a:t>
            </a:r>
          </a:p>
          <a:p>
            <a:pPr defTabSz="609585"/>
            <a:r>
              <a:rPr lang="en-US" sz="2400" dirty="0">
                <a:solidFill>
                  <a:prstClr val="black"/>
                </a:solidFill>
                <a:latin typeface="Gill Sans MT"/>
              </a:rPr>
              <a:t>while lowering the number of jobs with unfair allocations</a:t>
            </a:r>
          </a:p>
        </p:txBody>
      </p:sp>
      <p:pic>
        <p:nvPicPr>
          <p:cNvPr id="12" name="Picture 11">
            <a:extLst>
              <a:ext uri="{FF2B5EF4-FFF2-40B4-BE49-F238E27FC236}">
                <a16:creationId xmlns:a16="http://schemas.microsoft.com/office/drawing/2014/main" id="{2008FE3F-1E5D-BD08-AB51-F2CDC5B1C8A4}"/>
              </a:ext>
            </a:extLst>
          </p:cNvPr>
          <p:cNvPicPr>
            <a:picLocks noChangeAspect="1"/>
          </p:cNvPicPr>
          <p:nvPr/>
        </p:nvPicPr>
        <p:blipFill>
          <a:blip r:embed="rId4"/>
          <a:stretch>
            <a:fillRect/>
          </a:stretch>
        </p:blipFill>
        <p:spPr>
          <a:xfrm>
            <a:off x="6223247" y="2980267"/>
            <a:ext cx="4699652" cy="3524739"/>
          </a:xfrm>
          <a:prstGeom prst="rect">
            <a:avLst/>
          </a:prstGeom>
        </p:spPr>
      </p:pic>
    </p:spTree>
    <p:extLst>
      <p:ext uri="{BB962C8B-B14F-4D97-AF65-F5344CB8AC3E}">
        <p14:creationId xmlns:p14="http://schemas.microsoft.com/office/powerpoint/2010/main" val="346482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9A260-3C2A-B789-52B3-F29B2C20A241}"/>
              </a:ext>
            </a:extLst>
          </p:cNvPr>
          <p:cNvSpPr>
            <a:spLocks noGrp="1"/>
          </p:cNvSpPr>
          <p:nvPr>
            <p:ph type="title"/>
          </p:nvPr>
        </p:nvSpPr>
        <p:spPr/>
        <p:txBody>
          <a:bodyPr/>
          <a:lstStyle/>
          <a:p>
            <a:r>
              <a:rPr lang="en-US" dirty="0"/>
              <a:t>CONCLUSION</a:t>
            </a:r>
          </a:p>
        </p:txBody>
      </p:sp>
      <p:sp>
        <p:nvSpPr>
          <p:cNvPr id="5" name="Content Placeholder 2">
            <a:extLst>
              <a:ext uri="{FF2B5EF4-FFF2-40B4-BE49-F238E27FC236}">
                <a16:creationId xmlns:a16="http://schemas.microsoft.com/office/drawing/2014/main" id="{DFACD77B-DB41-9A77-D645-C323EECF467E}"/>
              </a:ext>
            </a:extLst>
          </p:cNvPr>
          <p:cNvSpPr txBox="1">
            <a:spLocks/>
          </p:cNvSpPr>
          <p:nvPr/>
        </p:nvSpPr>
        <p:spPr>
          <a:xfrm>
            <a:off x="609600" y="1600201"/>
            <a:ext cx="10972800" cy="4525963"/>
          </a:xfrm>
          <a:prstGeom prst="rect">
            <a:avLst/>
          </a:prstGeom>
        </p:spPr>
        <p:txBody>
          <a:bodyPr vert="horz" lIns="121920" tIns="60960" rIns="121920" bIns="60960" rtlCol="0" anchor="t">
            <a:no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09585"/>
            <a:r>
              <a:rPr lang="en-US" sz="2400" dirty="0">
                <a:solidFill>
                  <a:prstClr val="black"/>
                </a:solidFill>
                <a:latin typeface="Gill Sans MT" panose="020B0502020104020203" pitchFamily="34" charset="77"/>
              </a:rPr>
              <a:t>Dynamic Adaptation introduces challenges for fairness and efficiency</a:t>
            </a:r>
          </a:p>
          <a:p>
            <a:pPr defTabSz="609585"/>
            <a:endParaRPr lang="en-US" sz="2400" dirty="0">
              <a:solidFill>
                <a:prstClr val="black"/>
              </a:solidFill>
              <a:latin typeface="Gill Sans MT" panose="020B0502020104020203" pitchFamily="34" charset="77"/>
            </a:endParaRPr>
          </a:p>
          <a:p>
            <a:pPr defTabSz="609585"/>
            <a:r>
              <a:rPr lang="en-US" sz="2400" dirty="0">
                <a:solidFill>
                  <a:prstClr val="black"/>
                </a:solidFill>
                <a:latin typeface="Gill Sans MT" panose="020B0502020104020203" pitchFamily="34" charset="77"/>
              </a:rPr>
              <a:t>Shockwave: New predictive scheduler that uses a Market-based formulation </a:t>
            </a:r>
          </a:p>
          <a:p>
            <a:pPr defTabSz="609585"/>
            <a:endParaRPr lang="en-US" sz="2400" dirty="0">
              <a:solidFill>
                <a:prstClr val="black"/>
              </a:solidFill>
              <a:latin typeface="Gill Sans MT" panose="020B0502020104020203" pitchFamily="34" charset="77"/>
            </a:endParaRPr>
          </a:p>
          <a:p>
            <a:pPr defTabSz="609585"/>
            <a:r>
              <a:rPr lang="en-US" sz="2400" dirty="0">
                <a:solidFill>
                  <a:prstClr val="black"/>
                </a:solidFill>
                <a:latin typeface="Gill Sans MT" panose="020B0502020104020203" pitchFamily="34" charset="77"/>
              </a:rPr>
              <a:t>	Bayesian model for predicting dynamic adaptation</a:t>
            </a:r>
          </a:p>
          <a:p>
            <a:pPr defTabSz="609585"/>
            <a:r>
              <a:rPr lang="en-US" sz="2400" dirty="0">
                <a:solidFill>
                  <a:prstClr val="black"/>
                </a:solidFill>
                <a:latin typeface="Gill Sans MT" panose="020B0502020104020203" pitchFamily="34" charset="77"/>
              </a:rPr>
              <a:t>	Time-varying utility and provable guarantees on fairness and efficiency</a:t>
            </a:r>
          </a:p>
          <a:p>
            <a:pPr defTabSz="609585"/>
            <a:endParaRPr lang="en-US" sz="2400" dirty="0">
              <a:solidFill>
                <a:prstClr val="black"/>
              </a:solidFill>
              <a:latin typeface="Gill Sans MT" panose="020B0502020104020203" pitchFamily="34" charset="77"/>
            </a:endParaRPr>
          </a:p>
          <a:p>
            <a:pPr defTabSz="609585"/>
            <a:endParaRPr lang="en-US" sz="2400" dirty="0">
              <a:solidFill>
                <a:prstClr val="black"/>
              </a:solidFill>
              <a:latin typeface="Gill Sans MT" panose="020B0502020104020203" pitchFamily="34" charset="77"/>
            </a:endParaRPr>
          </a:p>
          <a:p>
            <a:pPr defTabSz="609585"/>
            <a:r>
              <a:rPr lang="en-US" sz="2400" dirty="0">
                <a:solidFill>
                  <a:prstClr val="black"/>
                </a:solidFill>
                <a:latin typeface="Gill Sans MT" panose="020B0502020104020203" pitchFamily="34" charset="77"/>
              </a:rPr>
              <a:t>Open source: </a:t>
            </a:r>
            <a:r>
              <a:rPr lang="en-US" sz="2400" dirty="0">
                <a:solidFill>
                  <a:prstClr val="black"/>
                </a:solidFill>
                <a:latin typeface="Gill Sans MT" panose="020B0502020104020203" pitchFamily="34" charset="77"/>
                <a:hlinkClick r:id="rId3"/>
              </a:rPr>
              <a:t>https://github.com/uw-mad-dash/shockwave</a:t>
            </a:r>
            <a:endParaRPr lang="en-US" sz="2400" dirty="0">
              <a:solidFill>
                <a:prstClr val="black"/>
              </a:solidFill>
              <a:latin typeface="Gill Sans MT" panose="020B0502020104020203" pitchFamily="34" charset="77"/>
            </a:endParaRPr>
          </a:p>
          <a:p>
            <a:pPr defTabSz="609585"/>
            <a:endParaRPr lang="en-US" sz="2400" dirty="0">
              <a:solidFill>
                <a:prstClr val="black"/>
              </a:solidFill>
              <a:latin typeface="Gill Sans MT" panose="020B0502020104020203" pitchFamily="34" charset="77"/>
            </a:endParaRPr>
          </a:p>
          <a:p>
            <a:pPr defTabSz="609585"/>
            <a:r>
              <a:rPr lang="en-US" sz="2400" dirty="0">
                <a:solidFill>
                  <a:prstClr val="black"/>
                </a:solidFill>
                <a:latin typeface="Gill Sans MT" panose="020B0502020104020203" pitchFamily="34" charset="77"/>
              </a:rPr>
              <a:t>							Questions? </a:t>
            </a:r>
          </a:p>
        </p:txBody>
      </p:sp>
    </p:spTree>
    <p:extLst>
      <p:ext uri="{BB962C8B-B14F-4D97-AF65-F5344CB8AC3E}">
        <p14:creationId xmlns:p14="http://schemas.microsoft.com/office/powerpoint/2010/main" val="3425838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C2CC-551D-DD5E-6E98-5C3A01EABEE4}"/>
              </a:ext>
            </a:extLst>
          </p:cNvPr>
          <p:cNvSpPr>
            <a:spLocks noGrp="1"/>
          </p:cNvSpPr>
          <p:nvPr>
            <p:ph type="title"/>
          </p:nvPr>
        </p:nvSpPr>
        <p:spPr/>
        <p:txBody>
          <a:bodyPr/>
          <a:lstStyle/>
          <a:p>
            <a:r>
              <a:rPr lang="en-US" dirty="0"/>
              <a:t>DYNAMIC ADAPTATION IN ML JOBS: </a:t>
            </a:r>
            <a:r>
              <a:rPr lang="en-US" dirty="0">
                <a:solidFill>
                  <a:schemeClr val="accent6">
                    <a:lumMod val="75000"/>
                  </a:schemeClr>
                </a:solidFill>
              </a:rPr>
              <a:t>GNS</a:t>
            </a:r>
          </a:p>
        </p:txBody>
      </p:sp>
      <p:pic>
        <p:nvPicPr>
          <p:cNvPr id="4" name="Google Shape;191;p28">
            <a:extLst>
              <a:ext uri="{FF2B5EF4-FFF2-40B4-BE49-F238E27FC236}">
                <a16:creationId xmlns:a16="http://schemas.microsoft.com/office/drawing/2014/main" id="{3C316118-B187-19DA-98D9-2547C584B69E}"/>
              </a:ext>
            </a:extLst>
          </p:cNvPr>
          <p:cNvPicPr preferRelativeResize="0"/>
          <p:nvPr/>
        </p:nvPicPr>
        <p:blipFill rotWithShape="1">
          <a:blip r:embed="rId3">
            <a:alphaModFix/>
          </a:blip>
          <a:srcRect b="21374"/>
          <a:stretch/>
        </p:blipFill>
        <p:spPr>
          <a:xfrm>
            <a:off x="5831065" y="1539844"/>
            <a:ext cx="6095999" cy="3323987"/>
          </a:xfrm>
          <a:prstGeom prst="rect">
            <a:avLst/>
          </a:prstGeom>
          <a:noFill/>
          <a:ln>
            <a:noFill/>
          </a:ln>
        </p:spPr>
      </p:pic>
      <p:sp>
        <p:nvSpPr>
          <p:cNvPr id="7" name="Google Shape;144;p22">
            <a:extLst>
              <a:ext uri="{FF2B5EF4-FFF2-40B4-BE49-F238E27FC236}">
                <a16:creationId xmlns:a16="http://schemas.microsoft.com/office/drawing/2014/main" id="{6CE5A62D-B37B-E02B-A536-5C0F870A9251}"/>
              </a:ext>
            </a:extLst>
          </p:cNvPr>
          <p:cNvSpPr txBox="1"/>
          <p:nvPr/>
        </p:nvSpPr>
        <p:spPr>
          <a:xfrm>
            <a:off x="264937" y="1742872"/>
            <a:ext cx="5039880" cy="4431983"/>
          </a:xfrm>
          <a:prstGeom prst="rect">
            <a:avLst/>
          </a:prstGeom>
          <a:noFill/>
          <a:ln>
            <a:noFill/>
          </a:ln>
        </p:spPr>
        <p:txBody>
          <a:bodyPr spcFirstLastPara="1" wrap="square" lIns="0" tIns="0" rIns="0" bIns="0" anchor="t" anchorCtr="0">
            <a:spAutoFit/>
          </a:bodyPr>
          <a:lstStyle/>
          <a:p>
            <a:pPr marL="220128" defTabSz="609585">
              <a:lnSpc>
                <a:spcPct val="150000"/>
              </a:lnSpc>
              <a:buSzPts val="1000"/>
            </a:pPr>
            <a:r>
              <a:rPr lang="en" sz="2400" dirty="0">
                <a:solidFill>
                  <a:srgbClr val="000000"/>
                </a:solidFill>
                <a:latin typeface="Gill Sans MT"/>
              </a:rPr>
              <a:t>Gradient Noise Scaling (GNS)</a:t>
            </a:r>
          </a:p>
          <a:p>
            <a:pPr marL="220128" defTabSz="609585">
              <a:lnSpc>
                <a:spcPct val="150000"/>
              </a:lnSpc>
              <a:buSzPts val="1000"/>
            </a:pPr>
            <a:endParaRPr lang="en" sz="2400" dirty="0">
              <a:solidFill>
                <a:srgbClr val="000000"/>
              </a:solidFill>
              <a:latin typeface="Gill Sans MT"/>
            </a:endParaRPr>
          </a:p>
          <a:p>
            <a:pPr marL="220128" algn="ctr" defTabSz="609585">
              <a:lnSpc>
                <a:spcPct val="150000"/>
              </a:lnSpc>
              <a:buSzPts val="1000"/>
            </a:pPr>
            <a:r>
              <a:rPr lang="en" sz="2400" dirty="0">
                <a:solidFill>
                  <a:srgbClr val="000000"/>
                </a:solidFill>
                <a:latin typeface="Gill Sans MT"/>
              </a:rPr>
              <a:t>Adaptively double batch size based on gradient noise</a:t>
            </a:r>
          </a:p>
          <a:p>
            <a:pPr marL="220128" defTabSz="609585">
              <a:lnSpc>
                <a:spcPct val="150000"/>
              </a:lnSpc>
              <a:buSzPts val="1000"/>
            </a:pPr>
            <a:r>
              <a:rPr lang="en" sz="2400" dirty="0">
                <a:solidFill>
                  <a:srgbClr val="000000"/>
                </a:solidFill>
                <a:latin typeface="Gill Sans MT"/>
              </a:rPr>
              <a:t> </a:t>
            </a:r>
          </a:p>
          <a:p>
            <a:pPr marL="220128" defTabSz="609585">
              <a:lnSpc>
                <a:spcPct val="150000"/>
              </a:lnSpc>
              <a:buSzPts val="1000"/>
            </a:pPr>
            <a:r>
              <a:rPr lang="en-US" sz="2400" dirty="0">
                <a:solidFill>
                  <a:srgbClr val="000000"/>
                </a:solidFill>
                <a:latin typeface="Gill Sans MT"/>
              </a:rPr>
              <a:t>Small Batch Size (16), </a:t>
            </a:r>
          </a:p>
          <a:p>
            <a:pPr marL="220128" defTabSz="609585">
              <a:lnSpc>
                <a:spcPct val="150000"/>
              </a:lnSpc>
              <a:buSzPts val="1000"/>
            </a:pPr>
            <a:r>
              <a:rPr lang="en-US" sz="2400" dirty="0">
                <a:solidFill>
                  <a:srgbClr val="000000"/>
                </a:solidFill>
                <a:latin typeface="Gill Sans MT"/>
              </a:rPr>
              <a:t>Large Batch Size (4096)</a:t>
            </a:r>
          </a:p>
          <a:p>
            <a:pPr marL="220128" defTabSz="609585">
              <a:lnSpc>
                <a:spcPct val="150000"/>
              </a:lnSpc>
              <a:buSzPts val="1000"/>
            </a:pPr>
            <a:r>
              <a:rPr lang="en-US" sz="2400" dirty="0">
                <a:solidFill>
                  <a:srgbClr val="000000"/>
                </a:solidFill>
                <a:latin typeface="Gill Sans MT"/>
              </a:rPr>
              <a:t>B</a:t>
            </a:r>
            <a:r>
              <a:rPr lang="en" sz="2400" dirty="0" err="1">
                <a:solidFill>
                  <a:srgbClr val="000000"/>
                </a:solidFill>
                <a:latin typeface="Gill Sans MT"/>
              </a:rPr>
              <a:t>atch</a:t>
            </a:r>
            <a:r>
              <a:rPr lang="en" sz="2400" dirty="0">
                <a:solidFill>
                  <a:srgbClr val="000000"/>
                </a:solidFill>
                <a:latin typeface="Gill Sans MT"/>
              </a:rPr>
              <a:t> size 16 </a:t>
            </a:r>
            <a:r>
              <a:rPr lang="en" sz="2400" dirty="0">
                <a:solidFill>
                  <a:srgbClr val="000000"/>
                </a:solidFill>
                <a:latin typeface="Gill Sans MT"/>
                <a:sym typeface="Wingdings" pitchFamily="2" charset="2"/>
              </a:rPr>
              <a:t></a:t>
            </a:r>
            <a:r>
              <a:rPr lang="en" sz="2400" dirty="0">
                <a:solidFill>
                  <a:srgbClr val="000000"/>
                </a:solidFill>
                <a:latin typeface="Gill Sans MT"/>
              </a:rPr>
              <a:t> 32 </a:t>
            </a:r>
            <a:r>
              <a:rPr lang="en" sz="2400" dirty="0">
                <a:solidFill>
                  <a:srgbClr val="000000"/>
                </a:solidFill>
                <a:latin typeface="Gill Sans MT"/>
                <a:sym typeface="Wingdings" pitchFamily="2" charset="2"/>
              </a:rPr>
              <a:t></a:t>
            </a:r>
            <a:r>
              <a:rPr lang="en" sz="2400" dirty="0">
                <a:solidFill>
                  <a:srgbClr val="000000"/>
                </a:solidFill>
                <a:latin typeface="Gill Sans MT"/>
              </a:rPr>
              <a:t> … </a:t>
            </a:r>
            <a:r>
              <a:rPr lang="en" sz="2400" dirty="0">
                <a:solidFill>
                  <a:srgbClr val="000000"/>
                </a:solidFill>
                <a:latin typeface="Gill Sans MT"/>
                <a:sym typeface="Wingdings" pitchFamily="2" charset="2"/>
              </a:rPr>
              <a:t></a:t>
            </a:r>
            <a:r>
              <a:rPr lang="en" sz="2400" dirty="0">
                <a:solidFill>
                  <a:srgbClr val="000000"/>
                </a:solidFill>
                <a:latin typeface="Gill Sans MT"/>
              </a:rPr>
              <a:t> 4096</a:t>
            </a:r>
            <a:endParaRPr sz="2400" dirty="0">
              <a:solidFill>
                <a:srgbClr val="000000"/>
              </a:solidFill>
              <a:latin typeface="Gill Sans MT"/>
            </a:endParaRPr>
          </a:p>
        </p:txBody>
      </p:sp>
      <p:sp>
        <p:nvSpPr>
          <p:cNvPr id="8" name="TextBox 7">
            <a:extLst>
              <a:ext uri="{FF2B5EF4-FFF2-40B4-BE49-F238E27FC236}">
                <a16:creationId xmlns:a16="http://schemas.microsoft.com/office/drawing/2014/main" id="{BAAA1650-9521-E6EB-7F02-E2FFB6514C12}"/>
              </a:ext>
            </a:extLst>
          </p:cNvPr>
          <p:cNvSpPr txBox="1"/>
          <p:nvPr/>
        </p:nvSpPr>
        <p:spPr>
          <a:xfrm>
            <a:off x="6724780" y="5066860"/>
            <a:ext cx="4422843" cy="461665"/>
          </a:xfrm>
          <a:prstGeom prst="rect">
            <a:avLst/>
          </a:prstGeom>
          <a:noFill/>
        </p:spPr>
        <p:txBody>
          <a:bodyPr wrap="square" rtlCol="0">
            <a:spAutoFit/>
          </a:bodyPr>
          <a:lstStyle/>
          <a:p>
            <a:pPr algn="ctr" defTabSz="609585"/>
            <a:r>
              <a:rPr lang="en-US" sz="2400" dirty="0" err="1">
                <a:solidFill>
                  <a:prstClr val="black"/>
                </a:solidFill>
                <a:latin typeface="Gill Sans MT"/>
              </a:rPr>
              <a:t>KungFu</a:t>
            </a:r>
            <a:r>
              <a:rPr lang="en-US" sz="2400" dirty="0">
                <a:solidFill>
                  <a:prstClr val="black"/>
                </a:solidFill>
                <a:latin typeface="Gill Sans MT"/>
              </a:rPr>
              <a:t> (OSDI 2020)</a:t>
            </a:r>
          </a:p>
        </p:txBody>
      </p:sp>
      <p:sp>
        <p:nvSpPr>
          <p:cNvPr id="12" name="Oval 11">
            <a:extLst>
              <a:ext uri="{FF2B5EF4-FFF2-40B4-BE49-F238E27FC236}">
                <a16:creationId xmlns:a16="http://schemas.microsoft.com/office/drawing/2014/main" id="{01943CD9-35D6-4C69-277E-49A7ECB67F4D}"/>
              </a:ext>
            </a:extLst>
          </p:cNvPr>
          <p:cNvSpPr/>
          <p:nvPr/>
        </p:nvSpPr>
        <p:spPr>
          <a:xfrm>
            <a:off x="6724781" y="4033736"/>
            <a:ext cx="231448" cy="231448"/>
          </a:xfrm>
          <a:prstGeom prst="ellipse">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
        <p:nvSpPr>
          <p:cNvPr id="13" name="Oval 12">
            <a:extLst>
              <a:ext uri="{FF2B5EF4-FFF2-40B4-BE49-F238E27FC236}">
                <a16:creationId xmlns:a16="http://schemas.microsoft.com/office/drawing/2014/main" id="{F11DE760-AEB1-02FF-2279-428E251ADB50}"/>
              </a:ext>
            </a:extLst>
          </p:cNvPr>
          <p:cNvSpPr/>
          <p:nvPr/>
        </p:nvSpPr>
        <p:spPr>
          <a:xfrm>
            <a:off x="7226297" y="3316049"/>
            <a:ext cx="231448" cy="231448"/>
          </a:xfrm>
          <a:prstGeom prst="ellipse">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Tree>
    <p:extLst>
      <p:ext uri="{BB962C8B-B14F-4D97-AF65-F5344CB8AC3E}">
        <p14:creationId xmlns:p14="http://schemas.microsoft.com/office/powerpoint/2010/main" val="66290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3C2CC-551D-DD5E-6E98-5C3A01EABEE4}"/>
              </a:ext>
            </a:extLst>
          </p:cNvPr>
          <p:cNvSpPr>
            <a:spLocks noGrp="1"/>
          </p:cNvSpPr>
          <p:nvPr>
            <p:ph type="title"/>
          </p:nvPr>
        </p:nvSpPr>
        <p:spPr/>
        <p:txBody>
          <a:bodyPr/>
          <a:lstStyle/>
          <a:p>
            <a:r>
              <a:rPr lang="en-US" dirty="0"/>
              <a:t>DYNAMIC ADAPTATION IN ML JOBS: </a:t>
            </a:r>
            <a:r>
              <a:rPr lang="en-US" dirty="0">
                <a:solidFill>
                  <a:schemeClr val="accent6">
                    <a:lumMod val="75000"/>
                  </a:schemeClr>
                </a:solidFill>
              </a:rPr>
              <a:t>ACCORDION</a:t>
            </a:r>
          </a:p>
        </p:txBody>
      </p:sp>
      <p:pic>
        <p:nvPicPr>
          <p:cNvPr id="6" name="Picture 5">
            <a:extLst>
              <a:ext uri="{FF2B5EF4-FFF2-40B4-BE49-F238E27FC236}">
                <a16:creationId xmlns:a16="http://schemas.microsoft.com/office/drawing/2014/main" id="{AD4441D2-C1D1-745C-6E1E-34A75B15E87B}"/>
              </a:ext>
            </a:extLst>
          </p:cNvPr>
          <p:cNvPicPr>
            <a:picLocks noChangeAspect="1"/>
          </p:cNvPicPr>
          <p:nvPr/>
        </p:nvPicPr>
        <p:blipFill>
          <a:blip r:embed="rId3"/>
          <a:stretch>
            <a:fillRect/>
          </a:stretch>
        </p:blipFill>
        <p:spPr>
          <a:xfrm>
            <a:off x="609600" y="1625546"/>
            <a:ext cx="11193293" cy="2836100"/>
          </a:xfrm>
          <a:prstGeom prst="rect">
            <a:avLst/>
          </a:prstGeom>
        </p:spPr>
      </p:pic>
      <p:sp>
        <p:nvSpPr>
          <p:cNvPr id="3" name="TextBox 2">
            <a:extLst>
              <a:ext uri="{FF2B5EF4-FFF2-40B4-BE49-F238E27FC236}">
                <a16:creationId xmlns:a16="http://schemas.microsoft.com/office/drawing/2014/main" id="{FE9807DA-CFA6-D343-8F12-66BC2EFDBD9E}"/>
              </a:ext>
            </a:extLst>
          </p:cNvPr>
          <p:cNvSpPr txBox="1"/>
          <p:nvPr/>
        </p:nvSpPr>
        <p:spPr>
          <a:xfrm>
            <a:off x="0" y="4910739"/>
            <a:ext cx="12192000" cy="830997"/>
          </a:xfrm>
          <a:prstGeom prst="rect">
            <a:avLst/>
          </a:prstGeom>
          <a:noFill/>
        </p:spPr>
        <p:txBody>
          <a:bodyPr wrap="square" rtlCol="0">
            <a:spAutoFit/>
          </a:bodyPr>
          <a:lstStyle/>
          <a:p>
            <a:pPr algn="ctr" defTabSz="609585"/>
            <a:r>
              <a:rPr lang="en-US" sz="2400" dirty="0">
                <a:solidFill>
                  <a:prstClr val="black"/>
                </a:solidFill>
                <a:latin typeface="Gill Sans MT"/>
              </a:rPr>
              <a:t>Use </a:t>
            </a:r>
            <a:r>
              <a:rPr lang="en-US" sz="2400" dirty="0">
                <a:solidFill>
                  <a:srgbClr val="F79646"/>
                </a:solidFill>
                <a:latin typeface="Gill Sans MT"/>
              </a:rPr>
              <a:t>small batch </a:t>
            </a:r>
            <a:r>
              <a:rPr lang="en-US" sz="2400" dirty="0">
                <a:solidFill>
                  <a:prstClr val="black"/>
                </a:solidFill>
                <a:latin typeface="Gill Sans MT"/>
              </a:rPr>
              <a:t>size in critical regimes, </a:t>
            </a:r>
            <a:r>
              <a:rPr lang="en-US" sz="2400" dirty="0">
                <a:solidFill>
                  <a:srgbClr val="00B050"/>
                </a:solidFill>
                <a:latin typeface="Gill Sans MT"/>
              </a:rPr>
              <a:t>large batch </a:t>
            </a:r>
            <a:r>
              <a:rPr lang="en-US" sz="2400" dirty="0">
                <a:solidFill>
                  <a:prstClr val="black"/>
                </a:solidFill>
                <a:latin typeface="Gill Sans MT"/>
              </a:rPr>
              <a:t>size elsewhere</a:t>
            </a:r>
          </a:p>
          <a:p>
            <a:pPr algn="ctr" defTabSz="609585"/>
            <a:r>
              <a:rPr lang="en-US" sz="2400" dirty="0">
                <a:solidFill>
                  <a:prstClr val="black"/>
                </a:solidFill>
                <a:latin typeface="Gill Sans MT"/>
              </a:rPr>
              <a:t>Accordion (</a:t>
            </a:r>
            <a:r>
              <a:rPr lang="en-US" sz="2400" dirty="0" err="1">
                <a:solidFill>
                  <a:prstClr val="black"/>
                </a:solidFill>
                <a:latin typeface="Gill Sans MT"/>
              </a:rPr>
              <a:t>MLSys</a:t>
            </a:r>
            <a:r>
              <a:rPr lang="en-US" sz="2400" dirty="0">
                <a:solidFill>
                  <a:prstClr val="black"/>
                </a:solidFill>
                <a:latin typeface="Gill Sans MT"/>
              </a:rPr>
              <a:t> 2021)</a:t>
            </a:r>
          </a:p>
        </p:txBody>
      </p:sp>
    </p:spTree>
    <p:extLst>
      <p:ext uri="{BB962C8B-B14F-4D97-AF65-F5344CB8AC3E}">
        <p14:creationId xmlns:p14="http://schemas.microsoft.com/office/powerpoint/2010/main" val="291416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476857" y="5433605"/>
            <a:ext cx="3505200" cy="1143000"/>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Efficiency</a:t>
            </a:r>
          </a:p>
        </p:txBody>
      </p:sp>
      <p:pic>
        <p:nvPicPr>
          <p:cNvPr id="12" name="Picture 11">
            <a:extLst>
              <a:ext uri="{FF2B5EF4-FFF2-40B4-BE49-F238E27FC236}">
                <a16:creationId xmlns:a16="http://schemas.microsoft.com/office/drawing/2014/main" id="{D7D12F30-DF79-4CA6-204A-4991ABC90F80}"/>
              </a:ext>
            </a:extLst>
          </p:cNvPr>
          <p:cNvPicPr>
            <a:picLocks noChangeAspect="1"/>
          </p:cNvPicPr>
          <p:nvPr/>
        </p:nvPicPr>
        <p:blipFill>
          <a:blip r:embed="rId3"/>
          <a:stretch>
            <a:fillRect/>
          </a:stretch>
        </p:blipFill>
        <p:spPr>
          <a:xfrm>
            <a:off x="118534" y="1641974"/>
            <a:ext cx="4221849" cy="3574053"/>
          </a:xfrm>
          <a:prstGeom prst="rect">
            <a:avLst/>
          </a:prstGeom>
        </p:spPr>
      </p:pic>
    </p:spTree>
    <p:extLst>
      <p:ext uri="{BB962C8B-B14F-4D97-AF65-F5344CB8AC3E}">
        <p14:creationId xmlns:p14="http://schemas.microsoft.com/office/powerpoint/2010/main" val="2685193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476857" y="5433605"/>
            <a:ext cx="3505200" cy="1143000"/>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Efficiency</a:t>
            </a:r>
          </a:p>
        </p:txBody>
      </p:sp>
      <p:grpSp>
        <p:nvGrpSpPr>
          <p:cNvPr id="14" name="Group 13">
            <a:extLst>
              <a:ext uri="{FF2B5EF4-FFF2-40B4-BE49-F238E27FC236}">
                <a16:creationId xmlns:a16="http://schemas.microsoft.com/office/drawing/2014/main" id="{9B24D8DE-A9C0-5C17-4B6B-1E357CB3F33D}"/>
              </a:ext>
            </a:extLst>
          </p:cNvPr>
          <p:cNvGrpSpPr/>
          <p:nvPr/>
        </p:nvGrpSpPr>
        <p:grpSpPr>
          <a:xfrm>
            <a:off x="5562926" y="1394762"/>
            <a:ext cx="5306689" cy="1670172"/>
            <a:chOff x="2241794" y="1046071"/>
            <a:chExt cx="3980017" cy="1252629"/>
          </a:xfrm>
        </p:grpSpPr>
        <p:pic>
          <p:nvPicPr>
            <p:cNvPr id="7" name="Picture 6">
              <a:extLst>
                <a:ext uri="{FF2B5EF4-FFF2-40B4-BE49-F238E27FC236}">
                  <a16:creationId xmlns:a16="http://schemas.microsoft.com/office/drawing/2014/main" id="{F8E1A999-4EB5-30C0-CB80-B3F74952CF03}"/>
                </a:ext>
              </a:extLst>
            </p:cNvPr>
            <p:cNvPicPr>
              <a:picLocks noChangeAspect="1"/>
            </p:cNvPicPr>
            <p:nvPr/>
          </p:nvPicPr>
          <p:blipFill rotWithShape="1">
            <a:blip r:embed="rId3"/>
            <a:srcRect b="66509"/>
            <a:stretch/>
          </p:blipFill>
          <p:spPr>
            <a:xfrm>
              <a:off x="2241794" y="1046071"/>
              <a:ext cx="3980017" cy="1252629"/>
            </a:xfrm>
            <a:prstGeom prst="rect">
              <a:avLst/>
            </a:prstGeom>
          </p:spPr>
        </p:pic>
        <p:sp>
          <p:nvSpPr>
            <p:cNvPr id="8" name="Rectangle 7">
              <a:extLst>
                <a:ext uri="{FF2B5EF4-FFF2-40B4-BE49-F238E27FC236}">
                  <a16:creationId xmlns:a16="http://schemas.microsoft.com/office/drawing/2014/main" id="{F2294264-D7C7-22AF-E4B7-85488B05087D}"/>
                </a:ext>
              </a:extLst>
            </p:cNvPr>
            <p:cNvSpPr/>
            <p:nvPr/>
          </p:nvSpPr>
          <p:spPr>
            <a:xfrm>
              <a:off x="3124200" y="2032000"/>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grpSp>
      <p:pic>
        <p:nvPicPr>
          <p:cNvPr id="12" name="Picture 11">
            <a:extLst>
              <a:ext uri="{FF2B5EF4-FFF2-40B4-BE49-F238E27FC236}">
                <a16:creationId xmlns:a16="http://schemas.microsoft.com/office/drawing/2014/main" id="{D7D12F30-DF79-4CA6-204A-4991ABC90F80}"/>
              </a:ext>
            </a:extLst>
          </p:cNvPr>
          <p:cNvPicPr>
            <a:picLocks noChangeAspect="1"/>
          </p:cNvPicPr>
          <p:nvPr/>
        </p:nvPicPr>
        <p:blipFill>
          <a:blip r:embed="rId4"/>
          <a:stretch>
            <a:fillRect/>
          </a:stretch>
        </p:blipFill>
        <p:spPr>
          <a:xfrm>
            <a:off x="118534" y="1641974"/>
            <a:ext cx="4221849" cy="3574053"/>
          </a:xfrm>
          <a:prstGeom prst="rect">
            <a:avLst/>
          </a:prstGeom>
        </p:spPr>
      </p:pic>
    </p:spTree>
    <p:extLst>
      <p:ext uri="{BB962C8B-B14F-4D97-AF65-F5344CB8AC3E}">
        <p14:creationId xmlns:p14="http://schemas.microsoft.com/office/powerpoint/2010/main" val="7201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4E1F2-6566-E669-F0E5-A33CB6392839}"/>
              </a:ext>
            </a:extLst>
          </p:cNvPr>
          <p:cNvSpPr>
            <a:spLocks noGrp="1"/>
          </p:cNvSpPr>
          <p:nvPr>
            <p:ph type="title"/>
          </p:nvPr>
        </p:nvSpPr>
        <p:spPr/>
        <p:txBody>
          <a:bodyPr/>
          <a:lstStyle/>
          <a:p>
            <a:r>
              <a:rPr lang="en-US" dirty="0">
                <a:solidFill>
                  <a:schemeClr val="accent6">
                    <a:lumMod val="75000"/>
                  </a:schemeClr>
                </a:solidFill>
              </a:rPr>
              <a:t>SCHEDULING </a:t>
            </a:r>
            <a:r>
              <a:rPr lang="en-US" dirty="0"/>
              <a:t>WITH DYNAMIC ADAPTATION</a:t>
            </a:r>
          </a:p>
        </p:txBody>
      </p:sp>
      <p:sp>
        <p:nvSpPr>
          <p:cNvPr id="3" name="Content Placeholder 2">
            <a:extLst>
              <a:ext uri="{FF2B5EF4-FFF2-40B4-BE49-F238E27FC236}">
                <a16:creationId xmlns:a16="http://schemas.microsoft.com/office/drawing/2014/main" id="{5D45EA60-6CD4-10E9-0F33-E2B46CEF2730}"/>
              </a:ext>
            </a:extLst>
          </p:cNvPr>
          <p:cNvSpPr>
            <a:spLocks noGrp="1"/>
          </p:cNvSpPr>
          <p:nvPr>
            <p:ph idx="1"/>
          </p:nvPr>
        </p:nvSpPr>
        <p:spPr>
          <a:xfrm>
            <a:off x="476857" y="5433605"/>
            <a:ext cx="3505200" cy="1143000"/>
          </a:xfrm>
        </p:spPr>
        <p:txBody>
          <a:bodyPr>
            <a:normAutofit/>
          </a:bodyPr>
          <a:lstStyle/>
          <a:p>
            <a:pPr marL="0" indent="0" algn="ctr">
              <a:buNone/>
            </a:pPr>
            <a:r>
              <a:rPr lang="en-US" sz="2667" dirty="0"/>
              <a:t>Dynamic adaptation can affect </a:t>
            </a:r>
            <a:r>
              <a:rPr lang="en-US" sz="2667" dirty="0">
                <a:solidFill>
                  <a:schemeClr val="accent6">
                    <a:lumMod val="75000"/>
                  </a:schemeClr>
                </a:solidFill>
              </a:rPr>
              <a:t>Efficiency</a:t>
            </a:r>
          </a:p>
        </p:txBody>
      </p:sp>
      <p:grpSp>
        <p:nvGrpSpPr>
          <p:cNvPr id="14" name="Group 13">
            <a:extLst>
              <a:ext uri="{FF2B5EF4-FFF2-40B4-BE49-F238E27FC236}">
                <a16:creationId xmlns:a16="http://schemas.microsoft.com/office/drawing/2014/main" id="{9B24D8DE-A9C0-5C17-4B6B-1E357CB3F33D}"/>
              </a:ext>
            </a:extLst>
          </p:cNvPr>
          <p:cNvGrpSpPr/>
          <p:nvPr/>
        </p:nvGrpSpPr>
        <p:grpSpPr>
          <a:xfrm>
            <a:off x="5562926" y="1394761"/>
            <a:ext cx="5306689" cy="4965944"/>
            <a:chOff x="2241794" y="1046071"/>
            <a:chExt cx="3980017" cy="3724458"/>
          </a:xfrm>
        </p:grpSpPr>
        <p:pic>
          <p:nvPicPr>
            <p:cNvPr id="7" name="Picture 6">
              <a:extLst>
                <a:ext uri="{FF2B5EF4-FFF2-40B4-BE49-F238E27FC236}">
                  <a16:creationId xmlns:a16="http://schemas.microsoft.com/office/drawing/2014/main" id="{F8E1A999-4EB5-30C0-CB80-B3F74952CF03}"/>
                </a:ext>
              </a:extLst>
            </p:cNvPr>
            <p:cNvPicPr>
              <a:picLocks noChangeAspect="1"/>
            </p:cNvPicPr>
            <p:nvPr/>
          </p:nvPicPr>
          <p:blipFill rotWithShape="1">
            <a:blip r:embed="rId3"/>
            <a:srcRect b="33234"/>
            <a:stretch/>
          </p:blipFill>
          <p:spPr>
            <a:xfrm>
              <a:off x="2241794" y="1046071"/>
              <a:ext cx="3980017" cy="2497229"/>
            </a:xfrm>
            <a:prstGeom prst="rect">
              <a:avLst/>
            </a:prstGeom>
          </p:spPr>
        </p:pic>
        <p:grpSp>
          <p:nvGrpSpPr>
            <p:cNvPr id="13" name="Group 12">
              <a:extLst>
                <a:ext uri="{FF2B5EF4-FFF2-40B4-BE49-F238E27FC236}">
                  <a16:creationId xmlns:a16="http://schemas.microsoft.com/office/drawing/2014/main" id="{C4F0BBBC-1C33-C3B7-CF4D-BBBD4BB7A04E}"/>
                </a:ext>
              </a:extLst>
            </p:cNvPr>
            <p:cNvGrpSpPr/>
            <p:nvPr/>
          </p:nvGrpSpPr>
          <p:grpSpPr>
            <a:xfrm>
              <a:off x="3073400" y="2032000"/>
              <a:ext cx="381000" cy="2738529"/>
              <a:chOff x="3073400" y="2032000"/>
              <a:chExt cx="381000" cy="2738529"/>
            </a:xfrm>
          </p:grpSpPr>
          <p:sp>
            <p:nvSpPr>
              <p:cNvPr id="8" name="Rectangle 7">
                <a:extLst>
                  <a:ext uri="{FF2B5EF4-FFF2-40B4-BE49-F238E27FC236}">
                    <a16:creationId xmlns:a16="http://schemas.microsoft.com/office/drawing/2014/main" id="{F2294264-D7C7-22AF-E4B7-85488B05087D}"/>
                  </a:ext>
                </a:extLst>
              </p:cNvPr>
              <p:cNvSpPr/>
              <p:nvPr/>
            </p:nvSpPr>
            <p:spPr>
              <a:xfrm>
                <a:off x="3124200" y="2032000"/>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
            <p:nvSpPr>
              <p:cNvPr id="10" name="Rectangle 9">
                <a:extLst>
                  <a:ext uri="{FF2B5EF4-FFF2-40B4-BE49-F238E27FC236}">
                    <a16:creationId xmlns:a16="http://schemas.microsoft.com/office/drawing/2014/main" id="{122C1085-EB03-3687-D87B-40E65E3FDBB5}"/>
                  </a:ext>
                </a:extLst>
              </p:cNvPr>
              <p:cNvSpPr/>
              <p:nvPr/>
            </p:nvSpPr>
            <p:spPr>
              <a:xfrm>
                <a:off x="3098800" y="3276600"/>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sp>
            <p:nvSpPr>
              <p:cNvPr id="11" name="Rectangle 10">
                <a:extLst>
                  <a:ext uri="{FF2B5EF4-FFF2-40B4-BE49-F238E27FC236}">
                    <a16:creationId xmlns:a16="http://schemas.microsoft.com/office/drawing/2014/main" id="{5FE6E81C-0849-415F-85B6-56030DBEA697}"/>
                  </a:ext>
                </a:extLst>
              </p:cNvPr>
              <p:cNvSpPr/>
              <p:nvPr/>
            </p:nvSpPr>
            <p:spPr>
              <a:xfrm>
                <a:off x="3073400" y="4503829"/>
                <a:ext cx="330200" cy="266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Gill Sans MT"/>
                </a:endParaRPr>
              </a:p>
            </p:txBody>
          </p:sp>
        </p:grpSp>
      </p:grpSp>
      <p:pic>
        <p:nvPicPr>
          <p:cNvPr id="12" name="Picture 11">
            <a:extLst>
              <a:ext uri="{FF2B5EF4-FFF2-40B4-BE49-F238E27FC236}">
                <a16:creationId xmlns:a16="http://schemas.microsoft.com/office/drawing/2014/main" id="{D7D12F30-DF79-4CA6-204A-4991ABC90F80}"/>
              </a:ext>
            </a:extLst>
          </p:cNvPr>
          <p:cNvPicPr>
            <a:picLocks noChangeAspect="1"/>
          </p:cNvPicPr>
          <p:nvPr/>
        </p:nvPicPr>
        <p:blipFill>
          <a:blip r:embed="rId4"/>
          <a:stretch>
            <a:fillRect/>
          </a:stretch>
        </p:blipFill>
        <p:spPr>
          <a:xfrm>
            <a:off x="118534" y="1641974"/>
            <a:ext cx="4221849" cy="3574053"/>
          </a:xfrm>
          <a:prstGeom prst="rect">
            <a:avLst/>
          </a:prstGeom>
        </p:spPr>
      </p:pic>
    </p:spTree>
    <p:extLst>
      <p:ext uri="{BB962C8B-B14F-4D97-AF65-F5344CB8AC3E}">
        <p14:creationId xmlns:p14="http://schemas.microsoft.com/office/powerpoint/2010/main" val="384678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2502</Words>
  <Application>Microsoft Macintosh PowerPoint</Application>
  <PresentationFormat>Widescreen</PresentationFormat>
  <Paragraphs>389</Paragraphs>
  <Slides>41</Slides>
  <Notes>39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41</vt:i4>
      </vt:variant>
    </vt:vector>
  </HeadingPairs>
  <TitlesOfParts>
    <vt:vector size="57" baseType="lpstr">
      <vt:lpstr>NewTXMI</vt:lpstr>
      <vt:lpstr>NewTXMI7</vt:lpstr>
      <vt:lpstr>NimbusRomNo9L</vt:lpstr>
      <vt:lpstr>TeXGyreTermesX</vt:lpstr>
      <vt:lpstr>txexs</vt:lpstr>
      <vt:lpstr>txmiaX</vt:lpstr>
      <vt:lpstr>txsys</vt:lpstr>
      <vt:lpstr>Arial</vt:lpstr>
      <vt:lpstr>Bebas Neue Regular</vt:lpstr>
      <vt:lpstr>Calibri</vt:lpstr>
      <vt:lpstr>Gill Sans MT</vt:lpstr>
      <vt:lpstr>Oswald</vt:lpstr>
      <vt:lpstr>Symbol</vt:lpstr>
      <vt:lpstr>Times New Roman</vt:lpstr>
      <vt:lpstr>Wingdings</vt:lpstr>
      <vt:lpstr>1_Office Theme</vt:lpstr>
      <vt:lpstr>SHOCKWAVE: Fair and Efficient GPU Sharing for Deep Learning Under Dynamic Adaptation </vt:lpstr>
      <vt:lpstr>PowerPoint Presentation</vt:lpstr>
      <vt:lpstr>GPU Cluster SchedulING</vt:lpstr>
      <vt:lpstr>DYNAMIC ADAPTATION IN ML JOBS: GNS</vt:lpstr>
      <vt:lpstr>DYNAMIC ADAPTATION IN ML JOBS: GNS</vt:lpstr>
      <vt:lpstr>DYNAMIC ADAPTATION IN ML JOBS: ACCORDION</vt:lpstr>
      <vt:lpstr>SCHEDULING WITH DYNAMIC ADAPTATION</vt:lpstr>
      <vt:lpstr>SCHEDULING WITH DYNAMIC ADAPTATION</vt:lpstr>
      <vt:lpstr>SCHEDULING WITH DYNAMIC ADAPTATION</vt:lpstr>
      <vt:lpstr>SCHEDULING WITH DYNAMIC ADAPTATION</vt:lpstr>
      <vt:lpstr>SCHEDULING WITH DYNAMIC ADAPTATION</vt:lpstr>
      <vt:lpstr>SCHEDULING WITH DYNAMIC ADAPTATION</vt:lpstr>
      <vt:lpstr>SHOCKWAVE</vt:lpstr>
      <vt:lpstr>OUTLINE</vt:lpstr>
      <vt:lpstr>SoME Prior DL SCHEDULERS</vt:lpstr>
      <vt:lpstr>CHALLENGE: INACCURATE ESTIMATES</vt:lpstr>
      <vt:lpstr>CHALLENGE: INACCURATE ESTIMATES</vt:lpstr>
      <vt:lpstr>CHALLENGE: FILTERING ON PAST ALLOCATIONS</vt:lpstr>
      <vt:lpstr>CHALLENGE: FILTERING ON PAST ALLOCATIONS</vt:lpstr>
      <vt:lpstr>SHOCKWAVE DESIGN</vt:lpstr>
      <vt:lpstr>SHOCKWAVE: PREDICTING DYNAMIC ADAPTATION</vt:lpstr>
      <vt:lpstr>SHOCKWAVE: PREDICTING DYNAMIC ADAPTATION</vt:lpstr>
      <vt:lpstr>SHOCKWAVE: PREDICTING DYNAMIC ADAPTATION</vt:lpstr>
      <vt:lpstr>SHOCKWAVE: PREDICTING DYNAMIC ADAPTATION</vt:lpstr>
      <vt:lpstr>SHOCKWAVE: PREDICTING DYNAMIC ADAPTATION</vt:lpstr>
      <vt:lpstr>SHOCKWAVE: PREDICTING DYNAMIC ADAPTATION</vt:lpstr>
      <vt:lpstr>SHOCKWAVE: DYNAMIC MARKETS</vt:lpstr>
      <vt:lpstr>SHOCKWAVE: DYNAMIC MARKETS</vt:lpstr>
      <vt:lpstr>SHOCKWAVE: DYNAMIC MARKET PROPERTIES</vt:lpstr>
      <vt:lpstr>SHOCKWAVE: DYNAMIC MARKET PROPERTIES</vt:lpstr>
      <vt:lpstr>SHOCKWAVE ARCHITECTURE</vt:lpstr>
      <vt:lpstr>SHOCKWAVE ARCHITECTURE</vt:lpstr>
      <vt:lpstr>SHOCKWAVE ARCHITECTURE</vt:lpstr>
      <vt:lpstr>PowerPoint Presentation</vt:lpstr>
      <vt:lpstr>PowerPoint Presentation</vt:lpstr>
      <vt:lpstr>PowerPoint Presentation</vt:lpstr>
      <vt:lpstr>PowerPoint Presentation</vt:lpstr>
      <vt:lpstr>COMPARING SCHEDULERS: EFFICIENCY</vt:lpstr>
      <vt:lpstr>COMPARING SCHEDULERS: EFFICIENCY</vt:lpstr>
      <vt:lpstr>COMPARING SCHEDULERS: EFFICIENCY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SHOCKWAVE: Fair and Efficient GPU Sharing for Deep Learning Under Dynamic Adaptation </dc:title>
  <dc:creator>Shivaram Venkataraman</dc:creator>
  <cp:lastModifiedBy>Shivaram Venkataraman</cp:lastModifiedBy>
  <cp:revision>4</cp:revision>
  <dcterms:created xsi:type="dcterms:W3CDTF">2023-04-18T04:05:48Z</dcterms:created>
  <dcterms:modified xsi:type="dcterms:W3CDTF">2023-04-18T18:57:57Z</dcterms:modified>
</cp:coreProperties>
</file>